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462" r:id="rId2"/>
    <p:sldId id="463" r:id="rId3"/>
    <p:sldId id="464" r:id="rId4"/>
    <p:sldId id="465" r:id="rId5"/>
    <p:sldId id="468"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529" r:id="rId24"/>
    <p:sldId id="531" r:id="rId25"/>
    <p:sldId id="530" r:id="rId26"/>
    <p:sldId id="486" r:id="rId27"/>
    <p:sldId id="487" r:id="rId28"/>
    <p:sldId id="488" r:id="rId29"/>
    <p:sldId id="532" r:id="rId30"/>
    <p:sldId id="489" r:id="rId31"/>
    <p:sldId id="490" r:id="rId32"/>
    <p:sldId id="491" r:id="rId33"/>
    <p:sldId id="492" r:id="rId34"/>
    <p:sldId id="493" r:id="rId35"/>
    <p:sldId id="555" r:id="rId36"/>
    <p:sldId id="494" r:id="rId37"/>
    <p:sldId id="495" r:id="rId38"/>
    <p:sldId id="496" r:id="rId39"/>
    <p:sldId id="497" r:id="rId40"/>
    <p:sldId id="498" r:id="rId41"/>
    <p:sldId id="502" r:id="rId42"/>
    <p:sldId id="503" r:id="rId43"/>
    <p:sldId id="505" r:id="rId44"/>
    <p:sldId id="506" r:id="rId45"/>
    <p:sldId id="507" r:id="rId46"/>
    <p:sldId id="508" r:id="rId47"/>
    <p:sldId id="556" r:id="rId48"/>
    <p:sldId id="509" r:id="rId49"/>
    <p:sldId id="510" r:id="rId50"/>
    <p:sldId id="511" r:id="rId51"/>
    <p:sldId id="512" r:id="rId52"/>
    <p:sldId id="513" r:id="rId53"/>
    <p:sldId id="514" r:id="rId54"/>
    <p:sldId id="515" r:id="rId55"/>
    <p:sldId id="516" r:id="rId56"/>
    <p:sldId id="517" r:id="rId57"/>
    <p:sldId id="519" r:id="rId58"/>
    <p:sldId id="518" r:id="rId59"/>
    <p:sldId id="520" r:id="rId60"/>
    <p:sldId id="521" r:id="rId61"/>
    <p:sldId id="522" r:id="rId62"/>
    <p:sldId id="523" r:id="rId63"/>
    <p:sldId id="524" r:id="rId64"/>
    <p:sldId id="525" r:id="rId65"/>
    <p:sldId id="526" r:id="rId66"/>
    <p:sldId id="527" r:id="rId67"/>
    <p:sldId id="528" r:id="rId68"/>
    <p:sldId id="533" r:id="rId69"/>
    <p:sldId id="534" r:id="rId70"/>
    <p:sldId id="535" r:id="rId71"/>
    <p:sldId id="536" r:id="rId72"/>
    <p:sldId id="537" r:id="rId73"/>
    <p:sldId id="538" r:id="rId74"/>
    <p:sldId id="539" r:id="rId75"/>
    <p:sldId id="540" r:id="rId76"/>
    <p:sldId id="541" r:id="rId77"/>
    <p:sldId id="542" r:id="rId78"/>
    <p:sldId id="543" r:id="rId79"/>
    <p:sldId id="544" r:id="rId80"/>
    <p:sldId id="545" r:id="rId81"/>
    <p:sldId id="546" r:id="rId82"/>
    <p:sldId id="547" r:id="rId83"/>
    <p:sldId id="548" r:id="rId84"/>
    <p:sldId id="549" r:id="rId85"/>
    <p:sldId id="550" r:id="rId86"/>
    <p:sldId id="551" r:id="rId87"/>
    <p:sldId id="552" r:id="rId88"/>
    <p:sldId id="553" r:id="rId89"/>
    <p:sldId id="554" r:id="rId90"/>
    <p:sldId id="55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53C"/>
    <a:srgbClr val="73C28D"/>
    <a:srgbClr val="4C7F5C"/>
    <a:srgbClr val="D4D601"/>
    <a:srgbClr val="FF4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39" d="100"/>
          <a:sy n="139" d="100"/>
        </p:scale>
        <p:origin x="-1704"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83D64-1CFF-AA49-98B9-E782DFA8B030}" type="datetimeFigureOut">
              <a:rPr lang="en-US" smtClean="0"/>
              <a:t>2/09/15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DDF4D-5B03-1747-BE3E-5EB8B81E718F}" type="slidenum">
              <a:rPr lang="en-US" smtClean="0"/>
              <a:t>‹#›</a:t>
            </a:fld>
            <a:endParaRPr lang="en-US"/>
          </a:p>
        </p:txBody>
      </p:sp>
    </p:spTree>
    <p:extLst>
      <p:ext uri="{BB962C8B-B14F-4D97-AF65-F5344CB8AC3E}">
        <p14:creationId xmlns:p14="http://schemas.microsoft.com/office/powerpoint/2010/main" val="2204304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E28BC-756A-2341-B768-1B994CD3B998}" type="slidenum">
              <a:rPr lang="en-US" sz="1200"/>
              <a:pPr eaLnBrk="1" hangingPunct="1"/>
              <a:t>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4F657D-DDCA-944A-A4E7-1AD8258AB1C3}" type="slidenum">
              <a:rPr lang="en-AU" sz="1200">
                <a:cs typeface="Arial" charset="0"/>
              </a:rPr>
              <a:pPr eaLnBrk="1" hangingPunct="1"/>
              <a:t>52</a:t>
            </a:fld>
            <a:endParaRPr lang="en-AU" sz="1200">
              <a:cs typeface="Arial" charset="0"/>
            </a:endParaRPr>
          </a:p>
        </p:txBody>
      </p:sp>
      <p:sp>
        <p:nvSpPr>
          <p:cNvPr id="73731" name="Text Box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2" name="Text Box 3"/>
          <p:cNvSpPr>
            <a:spLocks noGrp="1" noChangeArrowheads="1"/>
          </p:cNvSpPr>
          <p:nvPr>
            <p:ph type="body" idx="1"/>
          </p:nvPr>
        </p:nvSpPr>
        <p:spPr bwMode="auto">
          <a:xfrm>
            <a:off x="912813" y="4343400"/>
            <a:ext cx="5032375"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EEC9EF-63A0-0540-9E4A-AE7FD4D2EB3A}" type="slidenum">
              <a:rPr lang="en-AU" sz="1200">
                <a:cs typeface="Arial" charset="0"/>
              </a:rPr>
              <a:pPr eaLnBrk="1" hangingPunct="1"/>
              <a:t>54</a:t>
            </a:fld>
            <a:endParaRPr lang="en-AU" sz="1200">
              <a:cs typeface="Arial" charset="0"/>
            </a:endParaRPr>
          </a:p>
        </p:txBody>
      </p:sp>
      <p:sp>
        <p:nvSpPr>
          <p:cNvPr id="76803" name="Text Box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4" name="Text Box 3"/>
          <p:cNvSpPr>
            <a:spLocks noGrp="1" noChangeArrowheads="1"/>
          </p:cNvSpPr>
          <p:nvPr>
            <p:ph type="body" idx="1"/>
          </p:nvPr>
        </p:nvSpPr>
        <p:spPr bwMode="auto">
          <a:xfrm>
            <a:off x="912813" y="4343400"/>
            <a:ext cx="5032375"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0877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1263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5496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79942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0EB0045-C9A7-4346-9470-D1A44252D70F}" type="datetimeFigureOut">
              <a:rPr lang="en-US" smtClean="0"/>
              <a:t>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33668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0EB0045-C9A7-4346-9470-D1A44252D70F}" type="datetimeFigureOut">
              <a:rPr lang="en-US" smtClean="0"/>
              <a:t>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90040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0EB0045-C9A7-4346-9470-D1A44252D70F}" type="datetimeFigureOut">
              <a:rPr lang="en-US" smtClean="0"/>
              <a:t>2/09/15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8945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0EB0045-C9A7-4346-9470-D1A44252D70F}" type="datetimeFigureOut">
              <a:rPr lang="en-US" smtClean="0"/>
              <a:t>2/09/15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0841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B0045-C9A7-4346-9470-D1A44252D70F}" type="datetimeFigureOut">
              <a:rPr lang="en-US" smtClean="0"/>
              <a:t>2/09/15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50468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63911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087687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B0045-C9A7-4346-9470-D1A44252D70F}" type="datetimeFigureOut">
              <a:rPr lang="en-US" smtClean="0"/>
              <a:t>2/09/15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2B737-498F-2B47-8DCD-28A3FDCFEA71}" type="slidenum">
              <a:rPr lang="en-US" smtClean="0"/>
              <a:t>‹#›</a:t>
            </a:fld>
            <a:endParaRPr lang="en-US"/>
          </a:p>
        </p:txBody>
      </p:sp>
    </p:spTree>
    <p:extLst>
      <p:ext uri="{BB962C8B-B14F-4D97-AF65-F5344CB8AC3E}">
        <p14:creationId xmlns:p14="http://schemas.microsoft.com/office/powerpoint/2010/main" val="162351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6">
              <a:lumMod val="50000"/>
            </a:schemeClr>
          </a:solidFill>
          <a:latin typeface="Powderfinger 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wmf"/><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wmf"/><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a:xfrm>
            <a:off x="323850" y="1484313"/>
            <a:ext cx="8432800" cy="2133600"/>
          </a:xfrm>
        </p:spPr>
        <p:txBody>
          <a:bodyPr>
            <a:normAutofit fontScale="90000"/>
          </a:bodyPr>
          <a:lstStyle/>
          <a:p>
            <a:pPr algn="l" eaLnBrk="1" hangingPunct="1"/>
            <a:r>
              <a:rPr lang="en-US" dirty="0">
                <a:latin typeface="Powderfinger Type" charset="0"/>
                <a:ea typeface="ＭＳ Ｐゴシック" charset="0"/>
              </a:rPr>
              <a:t>Where are we with Securing </a:t>
            </a:r>
            <a:r>
              <a:rPr lang="en-US" dirty="0" smtClean="0">
                <a:latin typeface="Powderfinger Type" charset="0"/>
                <a:ea typeface="ＭＳ Ｐゴシック" charset="0"/>
              </a:rPr>
              <a:t>Addressing </a:t>
            </a:r>
            <a:r>
              <a:rPr lang="en-US" dirty="0">
                <a:latin typeface="Powderfinger Type" charset="0"/>
                <a:ea typeface="ＭＳ Ｐゴシック" charset="0"/>
              </a:rPr>
              <a:t>and Routing</a:t>
            </a:r>
            <a:r>
              <a:rPr lang="en-US" dirty="0" smtClean="0">
                <a:latin typeface="Powderfinger Type" charset="0"/>
                <a:ea typeface="ＭＳ Ｐゴシック" charset="0"/>
              </a:rPr>
              <a:t>? </a:t>
            </a:r>
            <a:r>
              <a:rPr lang="en-US" dirty="0">
                <a:latin typeface="Powderfinger Type" charset="0"/>
                <a:ea typeface="ＭＳ Ｐゴシック" charset="0"/>
              </a:rPr>
              <a:t/>
            </a:r>
            <a:br>
              <a:rPr lang="en-US" dirty="0">
                <a:latin typeface="Powderfinger Type" charset="0"/>
                <a:ea typeface="ＭＳ Ｐゴシック" charset="0"/>
              </a:rPr>
            </a:br>
            <a:endParaRPr lang="en-AU" dirty="0">
              <a:latin typeface="Powderfinger Type" charset="0"/>
              <a:ea typeface="ＭＳ Ｐゴシック" charset="0"/>
            </a:endParaRPr>
          </a:p>
        </p:txBody>
      </p:sp>
      <p:sp>
        <p:nvSpPr>
          <p:cNvPr id="37891" name="Rectangle 3"/>
          <p:cNvSpPr>
            <a:spLocks noGrp="1" noChangeArrowheads="1"/>
          </p:cNvSpPr>
          <p:nvPr>
            <p:ph type="subTitle" idx="1"/>
          </p:nvPr>
        </p:nvSpPr>
        <p:spPr>
          <a:xfrm>
            <a:off x="1258888" y="4484688"/>
            <a:ext cx="6019800" cy="1752600"/>
          </a:xfrm>
        </p:spPr>
        <p:txBody>
          <a:bodyPr>
            <a:normAutofit fontScale="92500" lnSpcReduction="20000"/>
          </a:bodyPr>
          <a:lstStyle/>
          <a:p>
            <a:pPr algn="r" eaLnBrk="1" hangingPunct="1">
              <a:defRPr/>
            </a:pPr>
            <a:r>
              <a:rPr lang="en-US" b="1" dirty="0" smtClean="0">
                <a:latin typeface="Max's Handwritin"/>
                <a:cs typeface="Max's Handwritin"/>
              </a:rPr>
              <a:t>Geoff </a:t>
            </a:r>
            <a:r>
              <a:rPr lang="en-US" b="1" dirty="0">
                <a:latin typeface="Max's Handwritin"/>
                <a:cs typeface="Max's Handwritin"/>
              </a:rPr>
              <a:t>Huston</a:t>
            </a:r>
          </a:p>
          <a:p>
            <a:pPr algn="r" eaLnBrk="1" hangingPunct="1">
              <a:defRPr/>
            </a:pPr>
            <a:r>
              <a:rPr lang="en-US" sz="2800" b="1" dirty="0">
                <a:latin typeface="Max's Handwritin"/>
                <a:cs typeface="Max's Handwritin"/>
              </a:rPr>
              <a:t>Chief Scientist, </a:t>
            </a:r>
            <a:r>
              <a:rPr lang="en-US" sz="2800" b="1" dirty="0" smtClean="0">
                <a:latin typeface="Max's Handwritin"/>
                <a:cs typeface="Max's Handwritin"/>
              </a:rPr>
              <a:t>APNIC</a:t>
            </a:r>
          </a:p>
          <a:p>
            <a:pPr algn="r" eaLnBrk="1" hangingPunct="1">
              <a:defRPr/>
            </a:pPr>
            <a:endParaRPr lang="en-US" sz="2800" b="1" dirty="0">
              <a:latin typeface="Max's Handwritin"/>
              <a:cs typeface="Max's Handwritin"/>
            </a:endParaRPr>
          </a:p>
          <a:p>
            <a:pPr algn="r" eaLnBrk="1" hangingPunct="1">
              <a:defRPr/>
            </a:pPr>
            <a:r>
              <a:rPr lang="en-US" sz="2800" b="1" dirty="0" smtClean="0">
                <a:latin typeface="Max's Handwritin"/>
                <a:cs typeface="Max's Handwritin"/>
              </a:rPr>
              <a:t>1 September 2015</a:t>
            </a:r>
            <a:endParaRPr lang="en-US" sz="2800" b="1" dirty="0">
              <a:latin typeface="Max's Handwritin"/>
              <a:cs typeface="Max's Handwritin"/>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5373688"/>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181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Powderfinger Type" charset="0"/>
                <a:ea typeface="ＭＳ Ｐゴシック" charset="0"/>
              </a:rPr>
              <a:t>plus…</a:t>
            </a:r>
          </a:p>
        </p:txBody>
      </p:sp>
      <p:pic>
        <p:nvPicPr>
          <p:cNvPr id="32770" name="Picture 1" descr="Screen Shot 2015-01-21 at 6.23.2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47775"/>
            <a:ext cx="766762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77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0"/>
            <a:ext cx="8229600" cy="1143000"/>
          </a:xfrm>
        </p:spPr>
        <p:txBody>
          <a:bodyPr/>
          <a:lstStyle/>
          <a:p>
            <a:pPr eaLnBrk="1" hangingPunct="1"/>
            <a:r>
              <a:rPr lang="en-US">
                <a:latin typeface="Powderfinger Type" charset="0"/>
                <a:ea typeface="ＭＳ Ｐゴシック" charset="0"/>
              </a:rPr>
              <a:t>yes, there’s more</a:t>
            </a:r>
          </a:p>
        </p:txBody>
      </p:sp>
      <p:pic>
        <p:nvPicPr>
          <p:cNvPr id="33794" name="Picture 2" descr="Screen Shot 2015-01-21 at 6.23.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451725"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710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a:latin typeface="Powderfinger Type" charset="0"/>
                <a:ea typeface="ＭＳ Ｐゴシック" charset="0"/>
              </a:rPr>
              <a:t>getting the point yet?</a:t>
            </a:r>
          </a:p>
        </p:txBody>
      </p:sp>
      <p:pic>
        <p:nvPicPr>
          <p:cNvPr id="34818" name="Picture 1" descr="Screen Shot 2015-01-21 at 6.24.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12875"/>
            <a:ext cx="709295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067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atin typeface="Powderfinger Type" charset="0"/>
                <a:ea typeface="ＭＳ Ｐゴシック" charset="0"/>
              </a:rPr>
              <a:t>still more!</a:t>
            </a:r>
          </a:p>
        </p:txBody>
      </p:sp>
      <p:pic>
        <p:nvPicPr>
          <p:cNvPr id="35842" name="Picture 1" descr="Screen Shot 2015-01-21 at 6.24.3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41438"/>
            <a:ext cx="7235825"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52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600">
                <a:latin typeface="Powderfinger Type" charset="0"/>
                <a:ea typeface="ＭＳ Ｐゴシック" charset="0"/>
              </a:rPr>
              <a:t>wake me up when we’re done</a:t>
            </a:r>
          </a:p>
        </p:txBody>
      </p:sp>
      <p:pic>
        <p:nvPicPr>
          <p:cNvPr id="36866" name="Picture 2" descr="Screen Shot 2015-01-21 at 6.24.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44613"/>
            <a:ext cx="752475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26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a:latin typeface="Powderfinger Type" charset="0"/>
                <a:ea typeface="ＭＳ Ｐゴシック" charset="0"/>
              </a:rPr>
              <a:t>zzzzzzz</a:t>
            </a:r>
          </a:p>
        </p:txBody>
      </p:sp>
      <p:pic>
        <p:nvPicPr>
          <p:cNvPr id="37890" name="Picture 1" descr="Screen Shot 2015-01-21 at 6.24.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745172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9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a:latin typeface="Powderfinger Type" charset="0"/>
                <a:ea typeface="ＭＳ Ｐゴシック" charset="0"/>
              </a:rPr>
              <a:t>zzzzzzz</a:t>
            </a:r>
          </a:p>
        </p:txBody>
      </p:sp>
      <p:pic>
        <p:nvPicPr>
          <p:cNvPr id="38914" name="Picture 3" descr="Screen Shot 2015-01-21 at 6.26.5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23582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43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atin typeface="Powderfinger Type" charset="0"/>
                <a:ea typeface="ＭＳ Ｐゴシック" charset="0"/>
              </a:rPr>
              <a:t>zzzzzzz</a:t>
            </a:r>
          </a:p>
        </p:txBody>
      </p:sp>
      <p:pic>
        <p:nvPicPr>
          <p:cNvPr id="39938" name="Picture 1" descr="Screen Shot 2015-01-21 at 6.27.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412875"/>
            <a:ext cx="673258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043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atin typeface="Powderfinger Type" charset="0"/>
                <a:ea typeface="ＭＳ Ｐゴシック" charset="0"/>
              </a:rPr>
              <a:t>zzzzzzz</a:t>
            </a:r>
          </a:p>
        </p:txBody>
      </p:sp>
      <p:pic>
        <p:nvPicPr>
          <p:cNvPr id="40962" name="Picture 1" descr="Screen Shot 2015-01-21 at 6.27.2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62420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6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atin typeface="Powderfinger Type" charset="0"/>
                <a:ea typeface="ＭＳ Ｐゴシック" charset="0"/>
              </a:rPr>
              <a:t>let’s speed this up…</a:t>
            </a:r>
          </a:p>
        </p:txBody>
      </p:sp>
      <p:pic>
        <p:nvPicPr>
          <p:cNvPr id="41986" name="Picture 1" descr="Screen Shot 2015-01-21 at 6.27.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3189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Screen Shot 2015-01-21 at 6.28.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89363"/>
            <a:ext cx="31654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Screen Shot 2015-01-21 at 6.28.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125538"/>
            <a:ext cx="2808288"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Screen Shot 2015-01-21 at 6.28.5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149725"/>
            <a:ext cx="2776537"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68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a:latin typeface="Powderfinger Type" charset="0"/>
                <a:ea typeface="ＭＳ Ｐゴシック" charset="0"/>
              </a:rPr>
              <a:t>On the Internet…</a:t>
            </a:r>
          </a:p>
        </p:txBody>
      </p:sp>
    </p:spTree>
    <p:extLst>
      <p:ext uri="{BB962C8B-B14F-4D97-AF65-F5344CB8AC3E}">
        <p14:creationId xmlns:p14="http://schemas.microsoft.com/office/powerpoint/2010/main" val="36907666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z="2800">
                <a:latin typeface="Powderfinger Type" charset="0"/>
                <a:ea typeface="ＭＳ Ｐゴシック" charset="0"/>
              </a:rPr>
              <a:t>don</a:t>
            </a:r>
            <a:r>
              <a:rPr lang="fr-FR" sz="2800">
                <a:latin typeface="Powderfinger Type" charset="0"/>
                <a:ea typeface="ＭＳ Ｐゴシック" charset="0"/>
              </a:rPr>
              <a:t>’</a:t>
            </a:r>
            <a:r>
              <a:rPr lang="en-US" altLang="ja-JP" sz="2800">
                <a:latin typeface="Powderfinger Type" charset="0"/>
                <a:ea typeface="ＭＳ Ｐゴシック" charset="0"/>
              </a:rPr>
              <a:t>t forget: ALL of these advertised addresses and ASes are bogus!</a:t>
            </a:r>
            <a:endParaRPr lang="en-US" sz="2800">
              <a:latin typeface="Powderfinger Type" charset="0"/>
              <a:ea typeface="ＭＳ Ｐゴシック" charset="0"/>
            </a:endParaRPr>
          </a:p>
        </p:txBody>
      </p:sp>
      <p:pic>
        <p:nvPicPr>
          <p:cNvPr id="43010" name="Picture 1" descr="Screen Shot 2015-01-21 at 6.28.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484313"/>
            <a:ext cx="288131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Screen Shot 2015-01-21 at 6.29.1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292600"/>
            <a:ext cx="28067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descr="Screen Shot 2015-01-21 at 6.29.3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484313"/>
            <a:ext cx="31337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Screen Shot 2015-01-21 at 6.3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398963"/>
            <a:ext cx="255587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Screen Shot 2015-01-21 at 6.30.40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1484313"/>
            <a:ext cx="28400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Screen Shot 2015-01-21 at 6.31.03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4149725"/>
            <a:ext cx="2411412"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14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atin typeface="Powderfinger Type" charset="0"/>
                <a:ea typeface="ＭＳ Ｐゴシック" charset="0"/>
              </a:rPr>
              <a:t>almost done…</a:t>
            </a:r>
          </a:p>
        </p:txBody>
      </p:sp>
      <p:pic>
        <p:nvPicPr>
          <p:cNvPr id="44034" name="Picture 2" descr="Screen Shot 2015-01-21 at 6.31.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34131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Screen Shot 2015-01-21 at 6.31.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292600"/>
            <a:ext cx="254793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Screen Shot 2015-01-21 at 6.32.1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196975"/>
            <a:ext cx="31416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Screen Shot 2015-01-21 at 6.32.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437063"/>
            <a:ext cx="3563937"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419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28600"/>
            <a:ext cx="8229600" cy="1143000"/>
          </a:xfrm>
        </p:spPr>
        <p:txBody>
          <a:bodyPr/>
          <a:lstStyle/>
          <a:p>
            <a:pPr eaLnBrk="1" hangingPunct="1"/>
            <a:r>
              <a:rPr lang="en-US" sz="4000">
                <a:latin typeface="Powderfinger Type" charset="0"/>
                <a:ea typeface="ＭＳ Ｐゴシック" charset="0"/>
              </a:rPr>
              <a:t>and lets not forget IPv6!</a:t>
            </a:r>
          </a:p>
        </p:txBody>
      </p:sp>
      <p:pic>
        <p:nvPicPr>
          <p:cNvPr id="45058" name="Picture 1" descr="Screen Shot 2015-01-21 at 6.53.0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41438"/>
            <a:ext cx="73088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29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normAutofit fontScale="90000"/>
          </a:bodyPr>
          <a:lstStyle/>
          <a:p>
            <a:pPr eaLnBrk="1" hangingPunct="1"/>
            <a:r>
              <a:rPr lang="en-AU">
                <a:latin typeface="Powderfinger Type" charset="0"/>
                <a:ea typeface="ＭＳ Ｐゴシック" charset="0"/>
              </a:rPr>
              <a:t>What</a:t>
            </a:r>
            <a:r>
              <a:rPr lang="ja-JP" altLang="en-AU">
                <a:latin typeface="Powderfinger Type" charset="0"/>
                <a:ea typeface="ＭＳ Ｐゴシック" charset="0"/>
              </a:rPr>
              <a:t>’</a:t>
            </a:r>
            <a:r>
              <a:rPr lang="en-AU" altLang="ja-JP">
                <a:latin typeface="Powderfinger Type" charset="0"/>
                <a:ea typeface="ＭＳ Ｐゴシック" charset="0"/>
              </a:rPr>
              <a:t>s the base problem here?</a:t>
            </a:r>
            <a:endParaRPr lang="en-AU">
              <a:latin typeface="Powderfinger Type" charset="0"/>
              <a:ea typeface="ＭＳ Ｐゴシック" charset="0"/>
            </a:endParaRPr>
          </a:p>
        </p:txBody>
      </p:sp>
    </p:spTree>
    <p:extLst>
      <p:ext uri="{BB962C8B-B14F-4D97-AF65-F5344CB8AC3E}">
        <p14:creationId xmlns:p14="http://schemas.microsoft.com/office/powerpoint/2010/main" val="218334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normAutofit fontScale="90000"/>
          </a:bodyPr>
          <a:lstStyle/>
          <a:p>
            <a:pPr eaLnBrk="1" hangingPunct="1"/>
            <a:r>
              <a:rPr lang="en-AU">
                <a:latin typeface="Powderfinger Type" charset="0"/>
                <a:ea typeface="ＭＳ Ｐゴシック" charset="0"/>
              </a:rPr>
              <a:t>What</a:t>
            </a:r>
            <a:r>
              <a:rPr lang="ja-JP" altLang="en-AU">
                <a:latin typeface="Powderfinger Type" charset="0"/>
                <a:ea typeface="ＭＳ Ｐゴシック" charset="0"/>
              </a:rPr>
              <a:t>’</a:t>
            </a:r>
            <a:r>
              <a:rPr lang="en-AU" altLang="ja-JP">
                <a:latin typeface="Powderfinger Type" charset="0"/>
                <a:ea typeface="ＭＳ Ｐゴシック" charset="0"/>
              </a:rPr>
              <a:t>s the base problem here?</a:t>
            </a:r>
            <a:endParaRPr lang="en-AU">
              <a:latin typeface="Powderfinger Type" charset="0"/>
              <a:ea typeface="ＭＳ Ｐゴシック" charset="0"/>
            </a:endParaRPr>
          </a:p>
        </p:txBody>
      </p:sp>
      <p:sp>
        <p:nvSpPr>
          <p:cNvPr id="39938" name="Rectangle 3"/>
          <p:cNvSpPr>
            <a:spLocks noGrp="1" noChangeArrowheads="1"/>
          </p:cNvSpPr>
          <p:nvPr>
            <p:ph idx="1"/>
          </p:nvPr>
        </p:nvSpPr>
        <p:spPr>
          <a:xfrm>
            <a:off x="794932" y="2960188"/>
            <a:ext cx="7891867" cy="4358913"/>
          </a:xfrm>
        </p:spPr>
        <p:txBody>
          <a:bodyPr/>
          <a:lstStyle/>
          <a:p>
            <a:pPr marL="0" indent="0" eaLnBrk="1" hangingPunct="1">
              <a:lnSpc>
                <a:spcPct val="90000"/>
              </a:lnSpc>
              <a:buFont typeface="Arial" charset="0"/>
              <a:buNone/>
              <a:defRPr/>
            </a:pPr>
            <a:r>
              <a:rPr lang="en-AU" sz="2600" b="1" i="1" dirty="0" smtClean="0">
                <a:latin typeface="AhnbergHand"/>
                <a:ea typeface="ＭＳ Ｐゴシック" charset="0"/>
                <a:cs typeface="AhnbergHand"/>
              </a:rPr>
              <a:t>We really are not doing a very good job!</a:t>
            </a:r>
          </a:p>
        </p:txBody>
      </p:sp>
    </p:spTree>
    <p:extLst>
      <p:ext uri="{BB962C8B-B14F-4D97-AF65-F5344CB8AC3E}">
        <p14:creationId xmlns:p14="http://schemas.microsoft.com/office/powerpoint/2010/main" val="3435550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The Internet uses a </a:t>
            </a:r>
            <a:r>
              <a:rPr lang="en-US" dirty="0" err="1" smtClean="0"/>
              <a:t>decentralised</a:t>
            </a:r>
            <a:r>
              <a:rPr lang="en-US" dirty="0" smtClean="0"/>
              <a:t> and distributed model of control in many aspects of its operation</a:t>
            </a:r>
          </a:p>
          <a:p>
            <a:pPr marL="0" indent="0">
              <a:buNone/>
            </a:pPr>
            <a:endParaRPr lang="en-US" dirty="0" smtClean="0"/>
          </a:p>
          <a:p>
            <a:pPr marL="0" indent="0">
              <a:buNone/>
            </a:pPr>
            <a:r>
              <a:rPr lang="en-US" dirty="0" smtClean="0"/>
              <a:t>Routing is perhaps the best example:</a:t>
            </a:r>
          </a:p>
          <a:p>
            <a:pPr lvl="1"/>
            <a:r>
              <a:rPr lang="en-US" dirty="0" smtClean="0"/>
              <a:t>There is no point of “authority”</a:t>
            </a:r>
          </a:p>
          <a:p>
            <a:pPr lvl="1"/>
            <a:r>
              <a:rPr lang="en-US" dirty="0" smtClean="0"/>
              <a:t>There is no arbitrator or referee, and no reference source of information</a:t>
            </a:r>
          </a:p>
          <a:p>
            <a:pPr lvl="1"/>
            <a:r>
              <a:rPr lang="en-US" dirty="0" smtClean="0"/>
              <a:t>Everyone is trusted by everyone else  to act correctly and honestly</a:t>
            </a:r>
          </a:p>
          <a:p>
            <a:pPr lvl="1"/>
            <a:r>
              <a:rPr lang="en-US" dirty="0" smtClean="0"/>
              <a:t>And not everyone has the same set of motives to act honestly and with good intent all the time</a:t>
            </a:r>
          </a:p>
          <a:p>
            <a:pPr lvl="1"/>
            <a:r>
              <a:rPr lang="en-US" dirty="0" smtClean="0"/>
              <a:t>And not all software and hardware is perfect all of the time</a:t>
            </a:r>
            <a:endParaRPr lang="en-US" dirty="0"/>
          </a:p>
        </p:txBody>
      </p:sp>
    </p:spTree>
    <p:extLst>
      <p:ext uri="{BB962C8B-B14F-4D97-AF65-F5344CB8AC3E}">
        <p14:creationId xmlns:p14="http://schemas.microsoft.com/office/powerpoint/2010/main" val="3921623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normAutofit fontScale="90000"/>
          </a:bodyPr>
          <a:lstStyle/>
          <a:p>
            <a:pPr eaLnBrk="1" hangingPunct="1"/>
            <a:r>
              <a:rPr lang="en-AU">
                <a:latin typeface="Powderfinger Type" charset="0"/>
                <a:ea typeface="ＭＳ Ｐゴシック" charset="0"/>
              </a:rPr>
              <a:t>What</a:t>
            </a:r>
            <a:r>
              <a:rPr lang="ja-JP" altLang="en-AU">
                <a:latin typeface="Powderfinger Type" charset="0"/>
                <a:ea typeface="ＭＳ Ｐゴシック" charset="0"/>
              </a:rPr>
              <a:t>’</a:t>
            </a:r>
            <a:r>
              <a:rPr lang="en-AU" altLang="ja-JP">
                <a:latin typeface="Powderfinger Type" charset="0"/>
                <a:ea typeface="ＭＳ Ｐゴシック" charset="0"/>
              </a:rPr>
              <a:t>s the base problem here?</a:t>
            </a:r>
            <a:endParaRPr lang="en-AU">
              <a:latin typeface="Powderfinger Type" charset="0"/>
              <a:ea typeface="ＭＳ Ｐゴシック" charset="0"/>
            </a:endParaRPr>
          </a:p>
        </p:txBody>
      </p:sp>
      <p:sp>
        <p:nvSpPr>
          <p:cNvPr id="39938" name="Rectangle 3"/>
          <p:cNvSpPr>
            <a:spLocks noGrp="1" noChangeArrowheads="1"/>
          </p:cNvSpPr>
          <p:nvPr>
            <p:ph idx="1"/>
          </p:nvPr>
        </p:nvSpPr>
        <p:spPr>
          <a:xfrm>
            <a:off x="457200" y="1989138"/>
            <a:ext cx="8229600" cy="4525962"/>
          </a:xfrm>
        </p:spPr>
        <p:txBody>
          <a:bodyPr/>
          <a:lstStyle/>
          <a:p>
            <a:pPr eaLnBrk="1" hangingPunct="1">
              <a:lnSpc>
                <a:spcPct val="90000"/>
              </a:lnSpc>
              <a:defRPr/>
            </a:pPr>
            <a:r>
              <a:rPr lang="en-AU" sz="2600" dirty="0" smtClean="0">
                <a:latin typeface="Calibri" charset="0"/>
                <a:ea typeface="ＭＳ Ｐゴシック" charset="0"/>
              </a:rPr>
              <a:t>Routing is built on vague mutual trust models</a:t>
            </a:r>
          </a:p>
          <a:p>
            <a:pPr eaLnBrk="1" hangingPunct="1">
              <a:lnSpc>
                <a:spcPct val="90000"/>
              </a:lnSpc>
              <a:defRPr/>
            </a:pPr>
            <a:r>
              <a:rPr lang="en-AU" sz="2600" dirty="0" smtClean="0">
                <a:latin typeface="Calibri" charset="0"/>
                <a:ea typeface="ＭＳ Ｐゴシック" charset="0"/>
              </a:rPr>
              <a:t>Routing </a:t>
            </a:r>
            <a:r>
              <a:rPr lang="en-AU" sz="2600" dirty="0">
                <a:latin typeface="Calibri" charset="0"/>
                <a:ea typeface="ＭＳ Ｐゴシック" charset="0"/>
              </a:rPr>
              <a:t>auditing is a low value activity that </a:t>
            </a:r>
            <a:r>
              <a:rPr lang="en-AU" sz="2600" dirty="0" err="1">
                <a:latin typeface="Calibri" charset="0"/>
                <a:ea typeface="ＭＳ Ｐゴシック" charset="0"/>
              </a:rPr>
              <a:t>noone</a:t>
            </a:r>
            <a:r>
              <a:rPr lang="en-AU" sz="2600" dirty="0">
                <a:latin typeface="Calibri" charset="0"/>
                <a:ea typeface="ＭＳ Ｐゴシック" charset="0"/>
              </a:rPr>
              <a:t> </a:t>
            </a:r>
            <a:r>
              <a:rPr lang="en-AU" sz="2600" dirty="0" smtClean="0">
                <a:latin typeface="Calibri" charset="0"/>
                <a:ea typeface="ＭＳ Ｐゴシック" charset="0"/>
              </a:rPr>
              <a:t>really performs </a:t>
            </a:r>
            <a:r>
              <a:rPr lang="en-AU" sz="2600" dirty="0">
                <a:latin typeface="Calibri" charset="0"/>
                <a:ea typeface="ＭＳ Ｐゴシック" charset="0"/>
              </a:rPr>
              <a:t>with any level of </a:t>
            </a:r>
            <a:r>
              <a:rPr lang="en-AU" sz="2600" dirty="0" smtClean="0">
                <a:latin typeface="Calibri" charset="0"/>
                <a:ea typeface="ＭＳ Ｐゴシック" charset="0"/>
              </a:rPr>
              <a:t>thoroughness</a:t>
            </a:r>
          </a:p>
          <a:p>
            <a:pPr lvl="1">
              <a:lnSpc>
                <a:spcPct val="90000"/>
              </a:lnSpc>
              <a:defRPr/>
            </a:pPr>
            <a:r>
              <a:rPr lang="en-AU" sz="2200" dirty="0" smtClean="0">
                <a:latin typeface="Calibri" charset="0"/>
                <a:ea typeface="ＭＳ Ｐゴシック" charset="0"/>
              </a:rPr>
              <a:t>And no matter how good a job you may do, that does not mean everyone else shares your enthusiasm and zeal to police the routing system</a:t>
            </a:r>
            <a:endParaRPr lang="en-AU" sz="2200" dirty="0">
              <a:latin typeface="Calibri" charset="0"/>
              <a:ea typeface="ＭＳ Ｐゴシック" charset="0"/>
            </a:endParaRPr>
          </a:p>
          <a:p>
            <a:pPr eaLnBrk="1" hangingPunct="1">
              <a:lnSpc>
                <a:spcPct val="90000"/>
              </a:lnSpc>
              <a:defRPr/>
            </a:pPr>
            <a:r>
              <a:rPr lang="en-AU" sz="2600" dirty="0">
                <a:latin typeface="Calibri" charset="0"/>
                <a:ea typeface="ＭＳ Ｐゴシック" charset="0"/>
              </a:rPr>
              <a:t>We have grown used to lousy solutions and institutionalized lying in the routing </a:t>
            </a:r>
            <a:r>
              <a:rPr lang="en-AU" sz="2600" dirty="0" smtClean="0">
                <a:latin typeface="Calibri" charset="0"/>
                <a:ea typeface="ＭＳ Ｐゴシック" charset="0"/>
              </a:rPr>
              <a:t>system, and accept that as “normal”</a:t>
            </a:r>
            <a:endParaRPr lang="en-AU" sz="2600" dirty="0">
              <a:latin typeface="Calibri" charset="0"/>
              <a:ea typeface="ＭＳ Ｐゴシック" charset="0"/>
            </a:endParaRPr>
          </a:p>
          <a:p>
            <a:pPr eaLnBrk="1" hangingPunct="1">
              <a:lnSpc>
                <a:spcPct val="90000"/>
              </a:lnSpc>
              <a:defRPr/>
            </a:pPr>
            <a:r>
              <a:rPr lang="en-AU" sz="2600" dirty="0">
                <a:latin typeface="Calibri" charset="0"/>
                <a:ea typeface="ＭＳ Ｐゴシック" charset="0"/>
              </a:rPr>
              <a:t>And because instances of abuse are supposedly relatively infrequent we are prepared to tolerate the </a:t>
            </a:r>
            <a:r>
              <a:rPr lang="en-AU" sz="2600" dirty="0" smtClean="0">
                <a:latin typeface="Calibri" charset="0"/>
                <a:ea typeface="ＭＳ Ｐゴシック" charset="0"/>
              </a:rPr>
              <a:t>risks with </a:t>
            </a:r>
            <a:r>
              <a:rPr lang="en-AU" sz="2600" dirty="0">
                <a:latin typeface="Calibri" charset="0"/>
                <a:ea typeface="ＭＳ Ｐゴシック" charset="0"/>
              </a:rPr>
              <a:t>having a completely insecure routing system</a:t>
            </a:r>
          </a:p>
        </p:txBody>
      </p:sp>
    </p:spTree>
    <p:extLst>
      <p:ext uri="{BB962C8B-B14F-4D97-AF65-F5344CB8AC3E}">
        <p14:creationId xmlns:p14="http://schemas.microsoft.com/office/powerpoint/2010/main" val="2396394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rmAutofit fontScale="90000"/>
          </a:bodyPr>
          <a:lstStyle/>
          <a:p>
            <a:pPr eaLnBrk="1" hangingPunct="1"/>
            <a:r>
              <a:rPr lang="en-AU">
                <a:latin typeface="Powderfinger Type" charset="0"/>
                <a:ea typeface="ＭＳ Ｐゴシック" charset="0"/>
              </a:rPr>
              <a:t>What</a:t>
            </a:r>
            <a:r>
              <a:rPr lang="ja-JP" altLang="en-AU">
                <a:latin typeface="Powderfinger Type" charset="0"/>
                <a:ea typeface="ＭＳ Ｐゴシック" charset="0"/>
              </a:rPr>
              <a:t>’</a:t>
            </a:r>
            <a:r>
              <a:rPr lang="en-AU" altLang="ja-JP">
                <a:latin typeface="Powderfinger Type" charset="0"/>
                <a:ea typeface="ＭＳ Ｐゴシック" charset="0"/>
              </a:rPr>
              <a:t>s the base problem here?</a:t>
            </a:r>
            <a:endParaRPr lang="en-AU">
              <a:latin typeface="Powderfinger Type" charset="0"/>
              <a:ea typeface="ＭＳ Ｐゴシック" charset="0"/>
            </a:endParaRPr>
          </a:p>
        </p:txBody>
      </p:sp>
      <p:sp>
        <p:nvSpPr>
          <p:cNvPr id="47106" name="Rectangle 3"/>
          <p:cNvSpPr>
            <a:spLocks noGrp="1" noChangeArrowheads="1"/>
          </p:cNvSpPr>
          <p:nvPr>
            <p:ph idx="1"/>
          </p:nvPr>
        </p:nvSpPr>
        <p:spPr>
          <a:xfrm>
            <a:off x="457200" y="2255838"/>
            <a:ext cx="8229600" cy="4525962"/>
          </a:xfrm>
        </p:spPr>
        <p:txBody>
          <a:bodyPr/>
          <a:lstStyle/>
          <a:p>
            <a:pPr algn="ctr" eaLnBrk="1" hangingPunct="1">
              <a:lnSpc>
                <a:spcPct val="90000"/>
              </a:lnSpc>
              <a:buFont typeface="Arial" charset="0"/>
              <a:buNone/>
            </a:pPr>
            <a:r>
              <a:rPr lang="en-AU" sz="4800" b="1" dirty="0" err="1">
                <a:latin typeface="Max's Handwritin" charset="0"/>
                <a:ea typeface="ＭＳ Ｐゴシック" charset="0"/>
                <a:cs typeface="Max's Handwritin" charset="0"/>
              </a:rPr>
              <a:t>Noone</a:t>
            </a:r>
            <a:r>
              <a:rPr lang="en-AU" sz="4800" b="1" dirty="0">
                <a:latin typeface="Max's Handwritin" charset="0"/>
                <a:ea typeface="ＭＳ Ｐゴシック" charset="0"/>
                <a:cs typeface="Max's Handwritin" charset="0"/>
              </a:rPr>
              <a:t> </a:t>
            </a:r>
            <a:r>
              <a:rPr lang="en-AU" sz="4800" b="1" dirty="0" smtClean="0">
                <a:latin typeface="Max's Handwritin" charset="0"/>
                <a:ea typeface="ＭＳ Ｐゴシック" charset="0"/>
                <a:cs typeface="Max's Handwritin" charset="0"/>
              </a:rPr>
              <a:t>is sufficiently motivated </a:t>
            </a:r>
            <a:r>
              <a:rPr lang="en-AU" sz="4800" b="1" dirty="0">
                <a:latin typeface="Max's Handwritin" charset="0"/>
                <a:ea typeface="ＭＳ Ｐゴシック" charset="0"/>
                <a:cs typeface="Max's Handwritin" charset="0"/>
              </a:rPr>
              <a:t>to care enough about the integrity of the network to address routing integrity</a:t>
            </a:r>
            <a:r>
              <a:rPr lang="en-AU" sz="4800" b="1" dirty="0" smtClean="0">
                <a:latin typeface="Max's Handwritin" charset="0"/>
                <a:ea typeface="ＭＳ Ｐゴシック" charset="0"/>
                <a:cs typeface="Max's Handwritin" charset="0"/>
              </a:rPr>
              <a:t>!</a:t>
            </a:r>
          </a:p>
          <a:p>
            <a:pPr algn="ctr" eaLnBrk="1" hangingPunct="1">
              <a:lnSpc>
                <a:spcPct val="90000"/>
              </a:lnSpc>
              <a:buFont typeface="Arial" charset="0"/>
              <a:buNone/>
            </a:pPr>
            <a:endParaRPr lang="en-AU" sz="4800" b="1" dirty="0">
              <a:latin typeface="Max's Handwritin" charset="0"/>
              <a:ea typeface="ＭＳ Ｐゴシック" charset="0"/>
              <a:cs typeface="Max's Handwritin" charset="0"/>
            </a:endParaRPr>
          </a:p>
          <a:p>
            <a:pPr algn="ctr" eaLnBrk="1" hangingPunct="1">
              <a:lnSpc>
                <a:spcPct val="90000"/>
              </a:lnSpc>
              <a:buFont typeface="Arial" charset="0"/>
              <a:buNone/>
            </a:pPr>
            <a:r>
              <a:rPr lang="en-AU" sz="4800" b="1" dirty="0" smtClean="0">
                <a:latin typeface="Max's Handwritin" charset="0"/>
                <a:ea typeface="ＭＳ Ｐゴシック" charset="0"/>
                <a:cs typeface="Max's Handwritin" charset="0"/>
              </a:rPr>
              <a:t>And we all need to act to be effective!</a:t>
            </a:r>
            <a:endParaRPr lang="en-AU" dirty="0">
              <a:latin typeface="Max's Handwritin" charset="0"/>
              <a:ea typeface="ＭＳ Ｐゴシック" charset="0"/>
              <a:cs typeface="Max's Handwritin" charset="0"/>
            </a:endParaRPr>
          </a:p>
        </p:txBody>
      </p:sp>
    </p:spTree>
    <p:extLst>
      <p:ext uri="{BB962C8B-B14F-4D97-AF65-F5344CB8AC3E}">
        <p14:creationId xmlns:p14="http://schemas.microsoft.com/office/powerpoint/2010/main" val="64214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pPr eaLnBrk="1" hangingPunct="1">
              <a:lnSpc>
                <a:spcPct val="90000"/>
              </a:lnSpc>
            </a:pPr>
            <a:r>
              <a:rPr lang="en-US">
                <a:latin typeface="Powderfinger Type" charset="0"/>
                <a:ea typeface="ＭＳ Ｐゴシック" charset="0"/>
              </a:rPr>
              <a:t>Routing Security is a shared problem</a:t>
            </a:r>
          </a:p>
        </p:txBody>
      </p:sp>
      <p:sp>
        <p:nvSpPr>
          <p:cNvPr id="48130" name="Content Placeholder 2"/>
          <p:cNvSpPr>
            <a:spLocks noGrp="1"/>
          </p:cNvSpPr>
          <p:nvPr>
            <p:ph idx="1"/>
          </p:nvPr>
        </p:nvSpPr>
        <p:spPr>
          <a:xfrm>
            <a:off x="457200" y="2332038"/>
            <a:ext cx="8229600" cy="4525962"/>
          </a:xfrm>
        </p:spPr>
        <p:txBody>
          <a:bodyPr/>
          <a:lstStyle/>
          <a:p>
            <a:pPr marL="0" indent="0" eaLnBrk="1" hangingPunct="1">
              <a:lnSpc>
                <a:spcPct val="90000"/>
              </a:lnSpc>
              <a:buFont typeface="Arial" charset="0"/>
              <a:buNone/>
            </a:pPr>
            <a:r>
              <a:rPr lang="en-AU" sz="4400" b="1">
                <a:latin typeface="Max's Handwritin" charset="0"/>
                <a:ea typeface="ＭＳ Ｐゴシック" charset="0"/>
                <a:cs typeface="Max's Handwritin" charset="0"/>
              </a:rPr>
              <a:t>It’s</a:t>
            </a:r>
            <a:r>
              <a:rPr lang="en-AU" altLang="ja-JP" sz="4400" b="1">
                <a:latin typeface="Max's Handwritin" charset="0"/>
                <a:ea typeface="ＭＳ Ｐゴシック" charset="0"/>
                <a:cs typeface="Max's Handwritin" charset="0"/>
              </a:rPr>
              <a:t> a tragedy of the commons situation</a:t>
            </a:r>
          </a:p>
          <a:p>
            <a:pPr marL="0" indent="0" eaLnBrk="1" hangingPunct="1">
              <a:lnSpc>
                <a:spcPct val="90000"/>
              </a:lnSpc>
              <a:buFont typeface="Arial" charset="0"/>
              <a:buNone/>
            </a:pPr>
            <a:endParaRPr lang="en-AU" altLang="ja-JP" sz="4400">
              <a:latin typeface="Calibri" charset="0"/>
              <a:ea typeface="ＭＳ Ｐゴシック" charset="0"/>
            </a:endParaRPr>
          </a:p>
          <a:p>
            <a:pPr lvl="1" eaLnBrk="1" hangingPunct="1">
              <a:lnSpc>
                <a:spcPct val="90000"/>
              </a:lnSpc>
            </a:pPr>
            <a:r>
              <a:rPr lang="en-AU" sz="2200">
                <a:latin typeface="Calibri" charset="0"/>
                <a:ea typeface="ＭＳ Ｐゴシック" charset="0"/>
              </a:rPr>
              <a:t>Nobody can single-handedly apply rigorous tests on the routing system</a:t>
            </a:r>
          </a:p>
          <a:p>
            <a:pPr lvl="1" eaLnBrk="1" hangingPunct="1">
              <a:lnSpc>
                <a:spcPct val="90000"/>
              </a:lnSpc>
            </a:pPr>
            <a:r>
              <a:rPr lang="en-AU" sz="2200">
                <a:latin typeface="Calibri" charset="0"/>
                <a:ea typeface="ＭＳ Ｐゴシック" charset="0"/>
              </a:rPr>
              <a:t>And the lowest common denominator approach is to apply no integrity tests at all</a:t>
            </a:r>
          </a:p>
          <a:p>
            <a:pPr lvl="1" eaLnBrk="1" hangingPunct="1">
              <a:lnSpc>
                <a:spcPct val="90000"/>
              </a:lnSpc>
            </a:pPr>
            <a:r>
              <a:rPr lang="en-AU" sz="2200">
                <a:latin typeface="Calibri" charset="0"/>
                <a:ea typeface="ＭＳ Ｐゴシック" charset="0"/>
              </a:rPr>
              <a:t>It’s</a:t>
            </a:r>
            <a:r>
              <a:rPr lang="en-AU" altLang="ja-JP" sz="2200">
                <a:latin typeface="Calibri" charset="0"/>
                <a:ea typeface="ＭＳ Ｐゴシック" charset="0"/>
              </a:rPr>
              <a:t> all misplaced trust and absolutely no effective defence!</a:t>
            </a:r>
            <a:endParaRPr lang="en-US">
              <a:latin typeface="Calibri" charset="0"/>
              <a:ea typeface="ＭＳ Ｐゴシック" charset="0"/>
            </a:endParaRPr>
          </a:p>
        </p:txBody>
      </p:sp>
    </p:spTree>
    <p:extLst>
      <p:ext uri="{BB962C8B-B14F-4D97-AF65-F5344CB8AC3E}">
        <p14:creationId xmlns:p14="http://schemas.microsoft.com/office/powerpoint/2010/main" val="3069917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26465" y="1571006"/>
            <a:ext cx="3769306" cy="2750505"/>
          </a:xfrm>
          <a:prstGeom prst="rect">
            <a:avLst/>
          </a:prstGeom>
        </p:spPr>
      </p:pic>
      <p:sp>
        <p:nvSpPr>
          <p:cNvPr id="2" name="Title 1"/>
          <p:cNvSpPr>
            <a:spLocks noGrp="1"/>
          </p:cNvSpPr>
          <p:nvPr>
            <p:ph type="title"/>
          </p:nvPr>
        </p:nvSpPr>
        <p:spPr/>
        <p:txBody>
          <a:bodyPr>
            <a:noAutofit/>
          </a:bodyPr>
          <a:lstStyle/>
          <a:p>
            <a:r>
              <a:rPr lang="en-US" sz="3600" dirty="0" smtClean="0"/>
              <a:t>So we have routing “problems” from time to time</a:t>
            </a:r>
            <a:endParaRPr lang="en-US" sz="3600" dirty="0"/>
          </a:p>
        </p:txBody>
      </p:sp>
      <p:pic>
        <p:nvPicPr>
          <p:cNvPr id="4" name="Picture 3" descr="Screen Shot 2015-08-25 at 6.09.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452" y="3188597"/>
            <a:ext cx="6035548" cy="3533857"/>
          </a:xfrm>
          <a:prstGeom prst="rect">
            <a:avLst/>
          </a:prstGeom>
        </p:spPr>
      </p:pic>
      <p:sp>
        <p:nvSpPr>
          <p:cNvPr id="5" name="Rectangle 4"/>
          <p:cNvSpPr/>
          <p:nvPr/>
        </p:nvSpPr>
        <p:spPr>
          <a:xfrm>
            <a:off x="7446775" y="3992601"/>
            <a:ext cx="1361435" cy="32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8-25 at 6.10.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26" y="1417638"/>
            <a:ext cx="4051671" cy="1944552"/>
          </a:xfrm>
          <a:prstGeom prst="rect">
            <a:avLst/>
          </a:prstGeom>
        </p:spPr>
      </p:pic>
      <p:sp>
        <p:nvSpPr>
          <p:cNvPr id="7" name="Rectangle 6"/>
          <p:cNvSpPr/>
          <p:nvPr/>
        </p:nvSpPr>
        <p:spPr>
          <a:xfrm>
            <a:off x="3176796" y="1787813"/>
            <a:ext cx="1361435" cy="32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5-08-25 at 6.10.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26" y="3490100"/>
            <a:ext cx="3007947" cy="1883236"/>
          </a:xfrm>
          <a:prstGeom prst="rect">
            <a:avLst/>
          </a:prstGeom>
        </p:spPr>
      </p:pic>
    </p:spTree>
    <p:extLst>
      <p:ext uri="{BB962C8B-B14F-4D97-AF65-F5344CB8AC3E}">
        <p14:creationId xmlns:p14="http://schemas.microsoft.com/office/powerpoint/2010/main" val="346312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fontScale="90000"/>
          </a:bodyPr>
          <a:lstStyle/>
          <a:p>
            <a:pPr eaLnBrk="1" hangingPunct="1"/>
            <a:r>
              <a:rPr lang="en-AU" sz="3500">
                <a:latin typeface="Powderfinger Type" charset="0"/>
                <a:ea typeface="ＭＳ Ｐゴシック" charset="0"/>
              </a:rPr>
              <a:t>…there are many ways to be bad!</a:t>
            </a:r>
          </a:p>
        </p:txBody>
      </p:sp>
      <p:pic>
        <p:nvPicPr>
          <p:cNvPr id="20482" name="Content Placeholder 4" descr="devil 1.jpg"/>
          <p:cNvPicPr>
            <a:picLocks noGrp="1" noChangeAspect="1"/>
          </p:cNvPicPr>
          <p:nvPr>
            <p:ph idx="1"/>
          </p:nvPr>
        </p:nvPicPr>
        <p:blipFill>
          <a:blip r:embed="rId3">
            <a:extLst>
              <a:ext uri="{28A0092B-C50C-407E-A947-70E740481C1C}">
                <a14:useLocalDpi xmlns:a14="http://schemas.microsoft.com/office/drawing/2010/main" val="0"/>
              </a:ext>
            </a:extLst>
          </a:blip>
          <a:srcRect l="-29019" t="-28238" r="-17825" b="-3329"/>
          <a:stretch>
            <a:fillRect/>
          </a:stretch>
        </p:blipFill>
        <p:spPr>
          <a:xfrm>
            <a:off x="457200" y="314325"/>
            <a:ext cx="8229600" cy="6049963"/>
          </a:xfrm>
        </p:spPr>
      </p:pic>
    </p:spTree>
    <p:extLst>
      <p:ext uri="{BB962C8B-B14F-4D97-AF65-F5344CB8AC3E}">
        <p14:creationId xmlns:p14="http://schemas.microsoft.com/office/powerpoint/2010/main" val="32688855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r>
              <a:rPr lang="en-US" dirty="0" smtClean="0"/>
              <a:t>What SHOULD we be doing?</a:t>
            </a:r>
            <a:endParaRPr lang="en-US" dirty="0"/>
          </a:p>
        </p:txBody>
      </p:sp>
    </p:spTree>
    <p:extLst>
      <p:ext uri="{BB962C8B-B14F-4D97-AF65-F5344CB8AC3E}">
        <p14:creationId xmlns:p14="http://schemas.microsoft.com/office/powerpoint/2010/main" val="2763554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atin typeface="Powderfinger Type" charset="0"/>
                <a:ea typeface="ＭＳ Ｐゴシック" charset="0"/>
              </a:rPr>
              <a:t>Routing Security A01</a:t>
            </a:r>
          </a:p>
        </p:txBody>
      </p:sp>
      <p:sp>
        <p:nvSpPr>
          <p:cNvPr id="49154" name="Content Placeholder 2"/>
          <p:cNvSpPr>
            <a:spLocks noGrp="1"/>
          </p:cNvSpPr>
          <p:nvPr>
            <p:ph idx="1"/>
          </p:nvPr>
        </p:nvSpPr>
        <p:spPr>
          <a:xfrm>
            <a:off x="395288" y="1600200"/>
            <a:ext cx="8229600" cy="4525963"/>
          </a:xfrm>
        </p:spPr>
        <p:txBody>
          <a:bodyPr/>
          <a:lstStyle/>
          <a:p>
            <a:pPr eaLnBrk="1" hangingPunct="1">
              <a:buFont typeface="Wingdings" charset="0"/>
              <a:buNone/>
            </a:pPr>
            <a:r>
              <a:rPr lang="en-US" sz="2400">
                <a:latin typeface="Calibri" charset="0"/>
                <a:ea typeface="ＭＳ Ｐゴシック" charset="0"/>
              </a:rPr>
              <a:t>1. Protecting the </a:t>
            </a:r>
            <a:r>
              <a:rPr lang="en-US" sz="2400" b="1" u="sng">
                <a:latin typeface="Calibri" charset="0"/>
                <a:ea typeface="ＭＳ Ｐゴシック" charset="0"/>
              </a:rPr>
              <a:t>routers</a:t>
            </a:r>
          </a:p>
          <a:p>
            <a:pPr lvl="1" eaLnBrk="1" hangingPunct="1"/>
            <a:r>
              <a:rPr lang="en-US" sz="2000">
                <a:latin typeface="Calibri" charset="0"/>
                <a:ea typeface="ＭＳ Ｐゴシック" charset="0"/>
              </a:rPr>
              <a:t>Threat model:</a:t>
            </a:r>
          </a:p>
          <a:p>
            <a:pPr lvl="2" eaLnBrk="1" hangingPunct="1"/>
            <a:r>
              <a:rPr lang="en-US" sz="1800">
                <a:latin typeface="Calibri" charset="0"/>
                <a:ea typeface="ＭＳ Ｐゴシック" charset="0"/>
              </a:rPr>
              <a:t>Compromised router used to insert corrupted address information into your network’s routing tables</a:t>
            </a:r>
          </a:p>
          <a:p>
            <a:pPr lvl="2" eaLnBrk="1" hangingPunct="1"/>
            <a:r>
              <a:rPr lang="en-US" sz="1800">
                <a:latin typeface="Calibri" charset="0"/>
                <a:ea typeface="ＭＳ Ｐゴシック" charset="0"/>
              </a:rPr>
              <a:t>Insert corrupt reachability information into your network’s forwarding tables</a:t>
            </a:r>
          </a:p>
          <a:p>
            <a:pPr lvl="2" eaLnBrk="1" hangingPunct="1"/>
            <a:r>
              <a:rPr lang="en-US" sz="1800">
                <a:latin typeface="Calibri" charset="0"/>
                <a:ea typeface="ＭＳ Ｐゴシック" charset="0"/>
              </a:rPr>
              <a:t>Allow the routing protocol to disseminate the corrupted information across the entire internet</a:t>
            </a:r>
          </a:p>
          <a:p>
            <a:pPr lvl="1" eaLnBrk="1" hangingPunct="1"/>
            <a:r>
              <a:rPr lang="en-US" sz="2400">
                <a:latin typeface="Calibri" charset="0"/>
                <a:ea typeface="ＭＳ Ｐゴシック" charset="0"/>
              </a:rPr>
              <a:t>Response:</a:t>
            </a:r>
          </a:p>
          <a:p>
            <a:pPr lvl="2" eaLnBrk="1" hangingPunct="1"/>
            <a:r>
              <a:rPr lang="en-US" sz="1800">
                <a:latin typeface="Calibri" charset="0"/>
                <a:ea typeface="ＭＳ Ｐゴシック" charset="0"/>
              </a:rPr>
              <a:t>Secure your routers!</a:t>
            </a: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a:latin typeface="Calibri" charset="0"/>
              <a:ea typeface="ＭＳ Ｐゴシック" charset="0"/>
            </a:endParaRPr>
          </a:p>
        </p:txBody>
      </p:sp>
      <p:pic>
        <p:nvPicPr>
          <p:cNvPr id="49155" name="Picture 3"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53736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03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atin typeface="Powderfinger Type" charset="0"/>
                <a:ea typeface="ＭＳ Ｐゴシック" charset="0"/>
              </a:rPr>
              <a:t>Routing Security A01</a:t>
            </a:r>
          </a:p>
        </p:txBody>
      </p:sp>
      <p:sp>
        <p:nvSpPr>
          <p:cNvPr id="50178" name="Content Placeholder 2"/>
          <p:cNvSpPr>
            <a:spLocks noGrp="1"/>
          </p:cNvSpPr>
          <p:nvPr>
            <p:ph idx="1"/>
          </p:nvPr>
        </p:nvSpPr>
        <p:spPr>
          <a:xfrm>
            <a:off x="395288" y="1600200"/>
            <a:ext cx="8229600" cy="4525963"/>
          </a:xfrm>
        </p:spPr>
        <p:txBody>
          <a:bodyPr/>
          <a:lstStyle/>
          <a:p>
            <a:pPr eaLnBrk="1" hangingPunct="1">
              <a:buFont typeface="Wingdings" charset="0"/>
              <a:buNone/>
            </a:pPr>
            <a:r>
              <a:rPr lang="en-US" sz="2400">
                <a:latin typeface="Calibri" charset="0"/>
                <a:ea typeface="ＭＳ Ｐゴシック" charset="0"/>
              </a:rPr>
              <a:t>1. Protecting the </a:t>
            </a:r>
            <a:r>
              <a:rPr lang="en-US" sz="2400" b="1" u="sng">
                <a:latin typeface="Calibri" charset="0"/>
                <a:ea typeface="ＭＳ Ｐゴシック" charset="0"/>
              </a:rPr>
              <a:t>routers</a:t>
            </a:r>
          </a:p>
          <a:p>
            <a:pPr lvl="1" eaLnBrk="1" hangingPunct="1"/>
            <a:r>
              <a:rPr lang="en-US" sz="2000">
                <a:latin typeface="Calibri" charset="0"/>
                <a:ea typeface="ＭＳ Ｐゴシック" charset="0"/>
              </a:rPr>
              <a:t>Threat model:</a:t>
            </a:r>
          </a:p>
          <a:p>
            <a:pPr lvl="2" eaLnBrk="1" hangingPunct="1"/>
            <a:r>
              <a:rPr lang="en-US" sz="1800">
                <a:latin typeface="Calibri" charset="0"/>
                <a:ea typeface="ＭＳ Ｐゴシック" charset="0"/>
              </a:rPr>
              <a:t>Compromised router used to insert corrupted address information into your network’s routing tables</a:t>
            </a:r>
          </a:p>
          <a:p>
            <a:pPr lvl="2" eaLnBrk="1" hangingPunct="1"/>
            <a:r>
              <a:rPr lang="en-US" sz="1800">
                <a:latin typeface="Calibri" charset="0"/>
                <a:ea typeface="ＭＳ Ｐゴシック" charset="0"/>
              </a:rPr>
              <a:t>Insert corrupt reachability information into your network’s forwarding tables</a:t>
            </a:r>
          </a:p>
          <a:p>
            <a:pPr lvl="2" eaLnBrk="1" hangingPunct="1"/>
            <a:r>
              <a:rPr lang="en-US" sz="1800">
                <a:latin typeface="Calibri" charset="0"/>
                <a:ea typeface="ＭＳ Ｐゴシック" charset="0"/>
              </a:rPr>
              <a:t>Allow the routing protocol to disseminate the corrupted information across the entire internet</a:t>
            </a:r>
          </a:p>
          <a:p>
            <a:pPr lvl="1" eaLnBrk="1" hangingPunct="1"/>
            <a:r>
              <a:rPr lang="en-US" sz="2400">
                <a:latin typeface="Calibri" charset="0"/>
                <a:ea typeface="ＭＳ Ｐゴシック" charset="0"/>
              </a:rPr>
              <a:t>Response:</a:t>
            </a:r>
          </a:p>
          <a:p>
            <a:pPr lvl="2" eaLnBrk="1" hangingPunct="1"/>
            <a:r>
              <a:rPr lang="en-US" sz="1800">
                <a:latin typeface="Calibri" charset="0"/>
                <a:ea typeface="ＭＳ Ｐゴシック" charset="0"/>
              </a:rPr>
              <a:t>Secure your routers!</a:t>
            </a: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a:latin typeface="Calibri" charset="0"/>
              <a:ea typeface="ＭＳ Ｐゴシック" charset="0"/>
            </a:endParaRPr>
          </a:p>
        </p:txBody>
      </p:sp>
      <p:sp>
        <p:nvSpPr>
          <p:cNvPr id="50179" name="TextBox 1"/>
          <p:cNvSpPr txBox="1">
            <a:spLocks noChangeArrowheads="1"/>
          </p:cNvSpPr>
          <p:nvPr/>
        </p:nvSpPr>
        <p:spPr bwMode="auto">
          <a:xfrm rot="-1111908">
            <a:off x="1665288" y="2593975"/>
            <a:ext cx="5616575" cy="157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hnbergHand" charset="0"/>
                <a:cs typeface="AhnbergHand" charset="0"/>
              </a:rPr>
              <a:t>This is up to you, and the tools and operational practices are widely disseminated to achieve this – it’s not rocket science!</a:t>
            </a:r>
          </a:p>
        </p:txBody>
      </p:sp>
      <p:pic>
        <p:nvPicPr>
          <p:cNvPr id="50180" name="Picture 3"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53736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204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dirty="0">
                <a:latin typeface="Powderfinger Type" charset="0"/>
                <a:ea typeface="ＭＳ Ｐゴシック" charset="0"/>
              </a:rPr>
              <a:t>Routing Security </a:t>
            </a:r>
            <a:r>
              <a:rPr lang="en-US" dirty="0" smtClean="0">
                <a:latin typeface="Powderfinger Type" charset="0"/>
                <a:ea typeface="ＭＳ Ｐゴシック" charset="0"/>
              </a:rPr>
              <a:t>A02</a:t>
            </a:r>
            <a:endParaRPr lang="en-US" dirty="0">
              <a:latin typeface="Powderfinger Type" charset="0"/>
              <a:ea typeface="ＭＳ Ｐゴシック" charset="0"/>
            </a:endParaRPr>
          </a:p>
        </p:txBody>
      </p:sp>
      <p:sp>
        <p:nvSpPr>
          <p:cNvPr id="51202" name="Content Placeholder 2"/>
          <p:cNvSpPr>
            <a:spLocks noGrp="1"/>
          </p:cNvSpPr>
          <p:nvPr>
            <p:ph idx="1"/>
          </p:nvPr>
        </p:nvSpPr>
        <p:spPr/>
        <p:txBody>
          <a:bodyPr/>
          <a:lstStyle/>
          <a:p>
            <a:pPr eaLnBrk="1" hangingPunct="1">
              <a:buFont typeface="Wingdings" charset="0"/>
              <a:buNone/>
            </a:pPr>
            <a:r>
              <a:rPr lang="en-US" sz="2100">
                <a:latin typeface="Calibri" charset="0"/>
                <a:ea typeface="ＭＳ Ｐゴシック" charset="0"/>
              </a:rPr>
              <a:t>2. Protecting </a:t>
            </a:r>
            <a:r>
              <a:rPr lang="en-US" sz="2100" b="1" u="sng">
                <a:latin typeface="Calibri" charset="0"/>
                <a:ea typeface="ＭＳ Ｐゴシック" charset="0"/>
              </a:rPr>
              <a:t>routing protocols</a:t>
            </a:r>
            <a:r>
              <a:rPr lang="en-US" sz="2100">
                <a:latin typeface="Calibri" charset="0"/>
                <a:ea typeface="ＭＳ Ｐゴシック" charset="0"/>
              </a:rPr>
              <a:t> and their operation</a:t>
            </a:r>
          </a:p>
          <a:p>
            <a:pPr lvl="1" eaLnBrk="1" hangingPunct="1"/>
            <a:r>
              <a:rPr lang="en-US" sz="2000">
                <a:latin typeface="Calibri" charset="0"/>
                <a:ea typeface="ＭＳ Ｐゴシック" charset="0"/>
              </a:rPr>
              <a:t>Threat model:</a:t>
            </a:r>
          </a:p>
          <a:p>
            <a:pPr lvl="2" eaLnBrk="1" hangingPunct="1"/>
            <a:r>
              <a:rPr lang="en-US" sz="1800">
                <a:latin typeface="Calibri" charset="0"/>
                <a:ea typeface="ＭＳ Ｐゴシック" charset="0"/>
              </a:rPr>
              <a:t>Disrupt the operation of the routing protocol by a “man-in-the-middle” attack</a:t>
            </a:r>
          </a:p>
          <a:p>
            <a:pPr lvl="2" eaLnBrk="1" hangingPunct="1"/>
            <a:r>
              <a:rPr lang="en-US" sz="1800">
                <a:latin typeface="Calibri" charset="0"/>
                <a:ea typeface="ＭＳ Ｐゴシック" charset="0"/>
              </a:rPr>
              <a:t>Compromise the topology discovery / reachability operation of the routing protocol by injection of false routing information</a:t>
            </a:r>
          </a:p>
          <a:p>
            <a:pPr lvl="1" eaLnBrk="1" hangingPunct="1"/>
            <a:r>
              <a:rPr lang="en-US" sz="2200">
                <a:latin typeface="Calibri" charset="0"/>
                <a:ea typeface="ＭＳ Ｐゴシック" charset="0"/>
              </a:rPr>
              <a:t>Response:</a:t>
            </a:r>
          </a:p>
          <a:p>
            <a:pPr lvl="2" eaLnBrk="1" hangingPunct="1"/>
            <a:r>
              <a:rPr lang="en-US" sz="1800">
                <a:latin typeface="Calibri" charset="0"/>
                <a:ea typeface="ＭＳ Ｐゴシック" charset="0"/>
              </a:rPr>
              <a:t>Current operational best practice uses TCP-MD5 and avoids multihop for all eBGP sessions</a:t>
            </a:r>
            <a:endParaRPr lang="en-US" sz="14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p:txBody>
      </p:sp>
      <p:pic>
        <p:nvPicPr>
          <p:cNvPr id="51203" name="Picture 3"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8054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895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51203" idx="3"/>
            <a:endCxn id="51204" idx="1"/>
          </p:cNvCxnSpPr>
          <p:nvPr/>
        </p:nvCxnSpPr>
        <p:spPr>
          <a:xfrm flipV="1">
            <a:off x="2095500" y="5889625"/>
            <a:ext cx="3700463" cy="2159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1203" idx="3"/>
          </p:cNvCxnSpPr>
          <p:nvPr/>
        </p:nvCxnSpPr>
        <p:spPr>
          <a:xfrm flipV="1">
            <a:off x="2095500" y="5300663"/>
            <a:ext cx="1323975" cy="804862"/>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35375" y="5300663"/>
            <a:ext cx="2160588" cy="431800"/>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51208" name="TextBox 13"/>
          <p:cNvSpPr txBox="1">
            <a:spLocks noChangeArrowheads="1"/>
          </p:cNvSpPr>
          <p:nvPr/>
        </p:nvSpPr>
        <p:spPr bwMode="auto">
          <a:xfrm>
            <a:off x="3132138" y="485933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MITM</a:t>
            </a:r>
          </a:p>
        </p:txBody>
      </p:sp>
      <p:sp>
        <p:nvSpPr>
          <p:cNvPr id="51209" name="TextBox 16"/>
          <p:cNvSpPr txBox="1">
            <a:spLocks noChangeArrowheads="1"/>
          </p:cNvSpPr>
          <p:nvPr/>
        </p:nvSpPr>
        <p:spPr bwMode="auto">
          <a:xfrm>
            <a:off x="3924300" y="4797425"/>
            <a:ext cx="208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Inject: 10.0.1.0/24 </a:t>
            </a:r>
          </a:p>
        </p:txBody>
      </p:sp>
      <p:sp>
        <p:nvSpPr>
          <p:cNvPr id="2" name="TextBox 1"/>
          <p:cNvSpPr txBox="1"/>
          <p:nvPr/>
        </p:nvSpPr>
        <p:spPr>
          <a:xfrm>
            <a:off x="2843213" y="6092825"/>
            <a:ext cx="2347912" cy="277813"/>
          </a:xfrm>
          <a:prstGeom prst="rect">
            <a:avLst/>
          </a:prstGeom>
          <a:noFill/>
        </p:spPr>
        <p:txBody>
          <a:bodyPr wrap="none">
            <a:spAutoFit/>
          </a:bodyPr>
          <a:lstStyle/>
          <a:p>
            <a:pPr>
              <a:defRPr/>
            </a:pPr>
            <a:r>
              <a:rPr lang="en-US" sz="1200" dirty="0" err="1">
                <a:latin typeface="+mn-lt"/>
              </a:rPr>
              <a:t>eBGP</a:t>
            </a:r>
            <a:r>
              <a:rPr lang="en-US" sz="1200" dirty="0">
                <a:latin typeface="+mn-lt"/>
              </a:rPr>
              <a:t> </a:t>
            </a:r>
            <a:r>
              <a:rPr lang="en-US" sz="1200" dirty="0" err="1">
                <a:latin typeface="+mn-lt"/>
              </a:rPr>
              <a:t>multihop</a:t>
            </a:r>
            <a:r>
              <a:rPr lang="en-US" sz="1200" dirty="0">
                <a:latin typeface="+mn-lt"/>
              </a:rPr>
              <a:t> session in the clear</a:t>
            </a:r>
          </a:p>
        </p:txBody>
      </p:sp>
    </p:spTree>
    <p:extLst>
      <p:ext uri="{BB962C8B-B14F-4D97-AF65-F5344CB8AC3E}">
        <p14:creationId xmlns:p14="http://schemas.microsoft.com/office/powerpoint/2010/main" val="138510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dirty="0">
                <a:latin typeface="Powderfinger Type" charset="0"/>
                <a:ea typeface="ＭＳ Ｐゴシック" charset="0"/>
              </a:rPr>
              <a:t>Routing Security </a:t>
            </a:r>
            <a:r>
              <a:rPr lang="en-US" dirty="0" smtClean="0">
                <a:latin typeface="Powderfinger Type" charset="0"/>
                <a:ea typeface="ＭＳ Ｐゴシック" charset="0"/>
              </a:rPr>
              <a:t>A02</a:t>
            </a:r>
            <a:endParaRPr lang="en-US" dirty="0">
              <a:latin typeface="Powderfinger Type" charset="0"/>
              <a:ea typeface="ＭＳ Ｐゴシック" charset="0"/>
            </a:endParaRPr>
          </a:p>
        </p:txBody>
      </p:sp>
      <p:sp>
        <p:nvSpPr>
          <p:cNvPr id="52226" name="Content Placeholder 2"/>
          <p:cNvSpPr>
            <a:spLocks noGrp="1"/>
          </p:cNvSpPr>
          <p:nvPr>
            <p:ph idx="1"/>
          </p:nvPr>
        </p:nvSpPr>
        <p:spPr/>
        <p:txBody>
          <a:bodyPr/>
          <a:lstStyle/>
          <a:p>
            <a:pPr eaLnBrk="1" hangingPunct="1">
              <a:buFont typeface="Wingdings" charset="0"/>
              <a:buNone/>
            </a:pPr>
            <a:r>
              <a:rPr lang="en-US" sz="2100">
                <a:latin typeface="Calibri" charset="0"/>
                <a:ea typeface="ＭＳ Ｐゴシック" charset="0"/>
              </a:rPr>
              <a:t>2. Protecting </a:t>
            </a:r>
            <a:r>
              <a:rPr lang="en-US" sz="2100" b="1" u="sng">
                <a:latin typeface="Calibri" charset="0"/>
                <a:ea typeface="ＭＳ Ｐゴシック" charset="0"/>
              </a:rPr>
              <a:t>routing protocols</a:t>
            </a:r>
            <a:r>
              <a:rPr lang="en-US" sz="2100">
                <a:latin typeface="Calibri" charset="0"/>
                <a:ea typeface="ＭＳ Ｐゴシック" charset="0"/>
              </a:rPr>
              <a:t> and their operation</a:t>
            </a:r>
          </a:p>
          <a:p>
            <a:pPr lvl="1" eaLnBrk="1" hangingPunct="1"/>
            <a:r>
              <a:rPr lang="en-US" sz="2000">
                <a:latin typeface="Calibri" charset="0"/>
                <a:ea typeface="ＭＳ Ｐゴシック" charset="0"/>
              </a:rPr>
              <a:t>Threat model:</a:t>
            </a:r>
          </a:p>
          <a:p>
            <a:pPr lvl="2" eaLnBrk="1" hangingPunct="1"/>
            <a:r>
              <a:rPr lang="en-US" sz="1800">
                <a:latin typeface="Calibri" charset="0"/>
                <a:ea typeface="ＭＳ Ｐゴシック" charset="0"/>
              </a:rPr>
              <a:t>Disrupt the operation of the routing protocol by a “man-in-the-middle” attack</a:t>
            </a:r>
          </a:p>
          <a:p>
            <a:pPr lvl="2" eaLnBrk="1" hangingPunct="1"/>
            <a:r>
              <a:rPr lang="en-US" sz="1800">
                <a:latin typeface="Calibri" charset="0"/>
                <a:ea typeface="ＭＳ Ｐゴシック" charset="0"/>
              </a:rPr>
              <a:t>Compromise the topology discovery / reachability operation of the routing protocol by injection of false routing information</a:t>
            </a:r>
          </a:p>
          <a:p>
            <a:pPr lvl="1" eaLnBrk="1" hangingPunct="1"/>
            <a:r>
              <a:rPr lang="en-US" sz="2200">
                <a:latin typeface="Calibri" charset="0"/>
                <a:ea typeface="ＭＳ Ｐゴシック" charset="0"/>
              </a:rPr>
              <a:t>Response:</a:t>
            </a:r>
          </a:p>
          <a:p>
            <a:pPr lvl="2" eaLnBrk="1" hangingPunct="1"/>
            <a:r>
              <a:rPr lang="en-US" sz="1800">
                <a:latin typeface="Calibri" charset="0"/>
                <a:ea typeface="ＭＳ Ｐゴシック" charset="0"/>
              </a:rPr>
              <a:t>Current operational best practice uses TCP-MD5 and avoids multihop for all eBGP sessions</a:t>
            </a:r>
            <a:endParaRPr lang="en-US" sz="14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a:p>
            <a:pPr lvl="2" eaLnBrk="1" hangingPunct="1"/>
            <a:endParaRPr lang="en-US" sz="1800">
              <a:latin typeface="Calibri" charset="0"/>
              <a:ea typeface="ＭＳ Ｐゴシック" charset="0"/>
            </a:endParaRPr>
          </a:p>
        </p:txBody>
      </p:sp>
      <p:pic>
        <p:nvPicPr>
          <p:cNvPr id="52227" name="Picture 3"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8054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89588"/>
            <a:ext cx="908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52227" idx="3"/>
            <a:endCxn id="52228" idx="1"/>
          </p:cNvCxnSpPr>
          <p:nvPr/>
        </p:nvCxnSpPr>
        <p:spPr>
          <a:xfrm flipV="1">
            <a:off x="2095500" y="5889625"/>
            <a:ext cx="3700463" cy="2159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2227" idx="3"/>
          </p:cNvCxnSpPr>
          <p:nvPr/>
        </p:nvCxnSpPr>
        <p:spPr>
          <a:xfrm flipV="1">
            <a:off x="2095500" y="5300663"/>
            <a:ext cx="1323975" cy="804862"/>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35375" y="5300663"/>
            <a:ext cx="2160588" cy="431800"/>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52232" name="TextBox 13"/>
          <p:cNvSpPr txBox="1">
            <a:spLocks noChangeArrowheads="1"/>
          </p:cNvSpPr>
          <p:nvPr/>
        </p:nvSpPr>
        <p:spPr bwMode="auto">
          <a:xfrm>
            <a:off x="3132138" y="485933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MITM</a:t>
            </a:r>
          </a:p>
        </p:txBody>
      </p:sp>
      <p:sp>
        <p:nvSpPr>
          <p:cNvPr id="52233" name="TextBox 16"/>
          <p:cNvSpPr txBox="1">
            <a:spLocks noChangeArrowheads="1"/>
          </p:cNvSpPr>
          <p:nvPr/>
        </p:nvSpPr>
        <p:spPr bwMode="auto">
          <a:xfrm>
            <a:off x="3924300" y="4797425"/>
            <a:ext cx="208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Inject: 10.0.1.0/24 </a:t>
            </a:r>
          </a:p>
        </p:txBody>
      </p:sp>
      <p:sp>
        <p:nvSpPr>
          <p:cNvPr id="2" name="TextBox 1"/>
          <p:cNvSpPr txBox="1"/>
          <p:nvPr/>
        </p:nvSpPr>
        <p:spPr>
          <a:xfrm>
            <a:off x="2843213" y="6092825"/>
            <a:ext cx="2347912" cy="277813"/>
          </a:xfrm>
          <a:prstGeom prst="rect">
            <a:avLst/>
          </a:prstGeom>
          <a:noFill/>
        </p:spPr>
        <p:txBody>
          <a:bodyPr wrap="none">
            <a:spAutoFit/>
          </a:bodyPr>
          <a:lstStyle/>
          <a:p>
            <a:pPr>
              <a:defRPr/>
            </a:pPr>
            <a:r>
              <a:rPr lang="en-US" sz="1200" dirty="0" err="1">
                <a:latin typeface="+mn-lt"/>
              </a:rPr>
              <a:t>eBGP</a:t>
            </a:r>
            <a:r>
              <a:rPr lang="en-US" sz="1200" dirty="0">
                <a:latin typeface="+mn-lt"/>
              </a:rPr>
              <a:t> </a:t>
            </a:r>
            <a:r>
              <a:rPr lang="en-US" sz="1200" dirty="0" err="1">
                <a:latin typeface="+mn-lt"/>
              </a:rPr>
              <a:t>multihop</a:t>
            </a:r>
            <a:r>
              <a:rPr lang="en-US" sz="1200" dirty="0">
                <a:latin typeface="+mn-lt"/>
              </a:rPr>
              <a:t> session in the clear</a:t>
            </a:r>
          </a:p>
        </p:txBody>
      </p:sp>
      <p:sp>
        <p:nvSpPr>
          <p:cNvPr id="52235" name="TextBox 11"/>
          <p:cNvSpPr txBox="1">
            <a:spLocks noChangeArrowheads="1"/>
          </p:cNvSpPr>
          <p:nvPr/>
        </p:nvSpPr>
        <p:spPr bwMode="auto">
          <a:xfrm rot="-1111908">
            <a:off x="1665288" y="2408238"/>
            <a:ext cx="5616575" cy="1939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hnbergHand" charset="0"/>
                <a:cs typeface="AhnbergHand" charset="0"/>
              </a:rPr>
              <a:t>This is up to you and your eBGP peers, and the tools and operational practices are widely disseminated to achieve this – again, it’s not rocket science!</a:t>
            </a:r>
          </a:p>
        </p:txBody>
      </p:sp>
    </p:spTree>
    <p:extLst>
      <p:ext uri="{BB962C8B-B14F-4D97-AF65-F5344CB8AC3E}">
        <p14:creationId xmlns:p14="http://schemas.microsoft.com/office/powerpoint/2010/main" val="2279404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dirty="0">
                <a:latin typeface="Powderfinger Type" charset="0"/>
                <a:ea typeface="ＭＳ Ｐゴシック" charset="0"/>
              </a:rPr>
              <a:t>Routing Security </a:t>
            </a:r>
            <a:r>
              <a:rPr lang="en-US" dirty="0" smtClean="0">
                <a:latin typeface="Powderfinger Type" charset="0"/>
                <a:ea typeface="ＭＳ Ｐゴシック" charset="0"/>
              </a:rPr>
              <a:t>A03</a:t>
            </a:r>
            <a:endParaRPr lang="en-US" dirty="0">
              <a:latin typeface="Powderfinger Type" charset="0"/>
              <a:ea typeface="ＭＳ Ｐゴシック" charset="0"/>
            </a:endParaRPr>
          </a:p>
        </p:txBody>
      </p:sp>
      <p:sp>
        <p:nvSpPr>
          <p:cNvPr id="53250" name="Content Placeholder 2"/>
          <p:cNvSpPr>
            <a:spLocks noGrp="1"/>
          </p:cNvSpPr>
          <p:nvPr>
            <p:ph idx="1"/>
          </p:nvPr>
        </p:nvSpPr>
        <p:spPr/>
        <p:txBody>
          <a:bodyPr/>
          <a:lstStyle/>
          <a:p>
            <a:pPr eaLnBrk="1" hangingPunct="1">
              <a:buFont typeface="Wingdings" charset="0"/>
              <a:buNone/>
            </a:pPr>
            <a:r>
              <a:rPr lang="en-US" sz="2100" dirty="0">
                <a:latin typeface="Calibri" charset="0"/>
                <a:ea typeface="ＭＳ Ｐゴシック" charset="0"/>
              </a:rPr>
              <a:t>3. Protecting the </a:t>
            </a:r>
            <a:r>
              <a:rPr lang="en-US" sz="2100" b="1" u="sng" dirty="0">
                <a:latin typeface="Calibri" charset="0"/>
                <a:ea typeface="ＭＳ Ｐゴシック" charset="0"/>
              </a:rPr>
              <a:t>routing protocol payload</a:t>
            </a:r>
          </a:p>
          <a:p>
            <a:pPr lvl="1" eaLnBrk="1" hangingPunct="1"/>
            <a:r>
              <a:rPr lang="en-US" sz="2000" dirty="0">
                <a:latin typeface="Calibri" charset="0"/>
                <a:ea typeface="ＭＳ Ｐゴシック" charset="0"/>
              </a:rPr>
              <a:t>Threat model:</a:t>
            </a:r>
          </a:p>
          <a:p>
            <a:pPr lvl="2" eaLnBrk="1" hangingPunct="1"/>
            <a:r>
              <a:rPr lang="en-US" sz="1800" dirty="0">
                <a:latin typeface="Calibri" charset="0"/>
                <a:ea typeface="ＭＳ Ｐゴシック" charset="0"/>
              </a:rPr>
              <a:t>Insert corrupted address information into your network’s routing tables</a:t>
            </a:r>
          </a:p>
          <a:p>
            <a:pPr lvl="2" eaLnBrk="1" hangingPunct="1"/>
            <a:r>
              <a:rPr lang="en-US" sz="1800" dirty="0">
                <a:latin typeface="Calibri" charset="0"/>
                <a:ea typeface="ＭＳ Ｐゴシック" charset="0"/>
              </a:rPr>
              <a:t>Insert corrupt reachability information into your network’s forwarding tables</a:t>
            </a:r>
          </a:p>
          <a:p>
            <a:pPr lvl="2" eaLnBrk="1" hangingPunct="1"/>
            <a:r>
              <a:rPr lang="en-US" sz="1800" dirty="0">
                <a:latin typeface="Calibri" charset="0"/>
                <a:ea typeface="ＭＳ Ｐゴシック" charset="0"/>
              </a:rPr>
              <a:t>Allow the routing protocol to disseminate the corrupted information across the entire internet</a:t>
            </a:r>
          </a:p>
          <a:p>
            <a:pPr lvl="1" eaLnBrk="1" hangingPunct="1"/>
            <a:r>
              <a:rPr lang="en-US" sz="2200" dirty="0">
                <a:latin typeface="Calibri" charset="0"/>
                <a:ea typeface="ＭＳ Ｐゴシック" charset="0"/>
              </a:rPr>
              <a:t>Response:</a:t>
            </a:r>
          </a:p>
          <a:p>
            <a:pPr lvl="2" eaLnBrk="1" hangingPunct="1"/>
            <a:r>
              <a:rPr lang="en-US" sz="1800">
                <a:latin typeface="Calibri" charset="0"/>
                <a:ea typeface="ＭＳ Ｐゴシック" charset="0"/>
              </a:rPr>
              <a:t> </a:t>
            </a:r>
            <a:r>
              <a:rPr lang="en-US" sz="1800" smtClean="0">
                <a:latin typeface="Calibri" charset="0"/>
                <a:ea typeface="ＭＳ Ｐゴシック" charset="0"/>
              </a:rPr>
              <a:t>?</a:t>
            </a:r>
            <a:endParaRPr lang="en-US" sz="180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dirty="0">
              <a:latin typeface="Calibri" charset="0"/>
              <a:ea typeface="ＭＳ Ｐゴシック" charset="0"/>
            </a:endParaRPr>
          </a:p>
        </p:txBody>
      </p:sp>
      <p:pic>
        <p:nvPicPr>
          <p:cNvPr id="53251" name="Picture 1"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1071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58912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2239963" y="6407150"/>
            <a:ext cx="2006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cs typeface="Arial" charset="0"/>
              </a:rPr>
              <a:t>10.0.0.0/8  </a:t>
            </a:r>
            <a:r>
              <a:rPr lang="en-US" sz="1800" b="1" dirty="0" smtClean="0">
                <a:latin typeface="Arial" charset="0"/>
                <a:cs typeface="Arial" charset="0"/>
              </a:rPr>
              <a:t>(3,2,1)</a:t>
            </a:r>
            <a:endParaRPr lang="en-US" sz="1800" b="1" dirty="0">
              <a:latin typeface="Arial" charset="0"/>
              <a:cs typeface="Arial" charset="0"/>
            </a:endParaRPr>
          </a:p>
        </p:txBody>
      </p:sp>
      <p:sp>
        <p:nvSpPr>
          <p:cNvPr id="53255" name="TextBox 7"/>
          <p:cNvSpPr txBox="1">
            <a:spLocks noChangeArrowheads="1"/>
          </p:cNvSpPr>
          <p:nvPr/>
        </p:nvSpPr>
        <p:spPr bwMode="auto">
          <a:xfrm>
            <a:off x="1160463" y="5767388"/>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3</a:t>
            </a:r>
          </a:p>
        </p:txBody>
      </p:sp>
      <p:cxnSp>
        <p:nvCxnSpPr>
          <p:cNvPr id="7" name="Straight Arrow Connector 6"/>
          <p:cNvCxnSpPr>
            <a:stCxn id="53251" idx="3"/>
            <a:endCxn id="53253" idx="1"/>
          </p:cNvCxnSpPr>
          <p:nvPr/>
        </p:nvCxnSpPr>
        <p:spPr>
          <a:xfrm flipV="1">
            <a:off x="1968500" y="6221413"/>
            <a:ext cx="3611563"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260" name="TextBox 15"/>
          <p:cNvSpPr txBox="1">
            <a:spLocks noChangeArrowheads="1"/>
          </p:cNvSpPr>
          <p:nvPr/>
        </p:nvSpPr>
        <p:spPr bwMode="auto">
          <a:xfrm>
            <a:off x="6272213" y="56324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4</a:t>
            </a:r>
          </a:p>
        </p:txBody>
      </p:sp>
      <p:sp>
        <p:nvSpPr>
          <p:cNvPr id="53261" name="TextBox 16"/>
          <p:cNvSpPr txBox="1">
            <a:spLocks noChangeArrowheads="1"/>
          </p:cNvSpPr>
          <p:nvPr/>
        </p:nvSpPr>
        <p:spPr bwMode="auto">
          <a:xfrm>
            <a:off x="6488113" y="6424613"/>
            <a:ext cx="2327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cs typeface="Arial" charset="0"/>
              </a:rPr>
              <a:t>10.0.0.0/16  </a:t>
            </a:r>
            <a:r>
              <a:rPr lang="en-US" sz="1800" b="1" dirty="0" smtClean="0">
                <a:latin typeface="Arial" charset="0"/>
                <a:cs typeface="Arial" charset="0"/>
              </a:rPr>
              <a:t>(4,3,2,1)</a:t>
            </a:r>
            <a:endParaRPr lang="en-US" sz="1800" b="1" dirty="0">
              <a:latin typeface="Arial" charset="0"/>
              <a:cs typeface="Arial" charset="0"/>
            </a:endParaRPr>
          </a:p>
        </p:txBody>
      </p:sp>
      <p:sp>
        <p:nvSpPr>
          <p:cNvPr id="53262" name="TextBox 20"/>
          <p:cNvSpPr txBox="1">
            <a:spLocks noChangeArrowheads="1"/>
          </p:cNvSpPr>
          <p:nvPr/>
        </p:nvSpPr>
        <p:spPr bwMode="auto">
          <a:xfrm>
            <a:off x="1087438" y="4984750"/>
            <a:ext cx="2135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Routing attack on</a:t>
            </a:r>
          </a:p>
          <a:p>
            <a:pPr eaLnBrk="1" hangingPunct="1"/>
            <a:r>
              <a:rPr lang="en-US" sz="1800" b="1">
                <a:latin typeface="Arial" charset="0"/>
                <a:cs typeface="Arial" charset="0"/>
              </a:rPr>
              <a:t>10.0.1.0/24</a:t>
            </a:r>
          </a:p>
        </p:txBody>
      </p:sp>
      <p:cxnSp>
        <p:nvCxnSpPr>
          <p:cNvPr id="24" name="Straight Arrow Connector 23"/>
          <p:cNvCxnSpPr>
            <a:stCxn id="53253" idx="3"/>
          </p:cNvCxnSpPr>
          <p:nvPr/>
        </p:nvCxnSpPr>
        <p:spPr>
          <a:xfrm>
            <a:off x="6577013" y="6221413"/>
            <a:ext cx="1352550" cy="60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4"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5200650"/>
            <a:ext cx="9080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p:cNvSpPr txBox="1">
            <a:spLocks noChangeArrowheads="1"/>
          </p:cNvSpPr>
          <p:nvPr/>
        </p:nvSpPr>
        <p:spPr bwMode="auto">
          <a:xfrm>
            <a:off x="3968750" y="476885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0000"/>
                </a:solidFill>
                <a:latin typeface="Arial" charset="0"/>
                <a:cs typeface="Arial" charset="0"/>
              </a:rPr>
              <a:t>AS 666</a:t>
            </a:r>
          </a:p>
        </p:txBody>
      </p:sp>
      <p:cxnSp>
        <p:nvCxnSpPr>
          <p:cNvPr id="19" name="Straight Arrow Connector 18"/>
          <p:cNvCxnSpPr>
            <a:stCxn id="17" idx="3"/>
          </p:cNvCxnSpPr>
          <p:nvPr/>
        </p:nvCxnSpPr>
        <p:spPr>
          <a:xfrm>
            <a:off x="4660900" y="5502275"/>
            <a:ext cx="919163" cy="719138"/>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0383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dirty="0">
                <a:latin typeface="Powderfinger Type" charset="0"/>
                <a:ea typeface="ＭＳ Ｐゴシック" charset="0"/>
              </a:rPr>
              <a:t>Routing Security </a:t>
            </a:r>
            <a:r>
              <a:rPr lang="en-US" dirty="0" smtClean="0">
                <a:latin typeface="Powderfinger Type" charset="0"/>
                <a:ea typeface="ＭＳ Ｐゴシック" charset="0"/>
              </a:rPr>
              <a:t>A03</a:t>
            </a:r>
            <a:endParaRPr lang="en-US" dirty="0">
              <a:latin typeface="Powderfinger Type" charset="0"/>
              <a:ea typeface="ＭＳ Ｐゴシック" charset="0"/>
            </a:endParaRPr>
          </a:p>
        </p:txBody>
      </p:sp>
      <p:sp>
        <p:nvSpPr>
          <p:cNvPr id="53250" name="Content Placeholder 2"/>
          <p:cNvSpPr>
            <a:spLocks noGrp="1"/>
          </p:cNvSpPr>
          <p:nvPr>
            <p:ph idx="1"/>
          </p:nvPr>
        </p:nvSpPr>
        <p:spPr/>
        <p:txBody>
          <a:bodyPr/>
          <a:lstStyle/>
          <a:p>
            <a:pPr eaLnBrk="1" hangingPunct="1">
              <a:buFont typeface="Wingdings" charset="0"/>
              <a:buNone/>
            </a:pPr>
            <a:r>
              <a:rPr lang="en-US" sz="2100" dirty="0">
                <a:latin typeface="Calibri" charset="0"/>
                <a:ea typeface="ＭＳ Ｐゴシック" charset="0"/>
              </a:rPr>
              <a:t>3. Protecting the </a:t>
            </a:r>
            <a:r>
              <a:rPr lang="en-US" sz="2100" b="1" u="sng" dirty="0">
                <a:latin typeface="Calibri" charset="0"/>
                <a:ea typeface="ＭＳ Ｐゴシック" charset="0"/>
              </a:rPr>
              <a:t>routing protocol payload</a:t>
            </a:r>
          </a:p>
          <a:p>
            <a:pPr lvl="1" eaLnBrk="1" hangingPunct="1"/>
            <a:r>
              <a:rPr lang="en-US" sz="2000" dirty="0">
                <a:latin typeface="Calibri" charset="0"/>
                <a:ea typeface="ＭＳ Ｐゴシック" charset="0"/>
              </a:rPr>
              <a:t>Threat model:</a:t>
            </a:r>
          </a:p>
          <a:p>
            <a:pPr lvl="2" eaLnBrk="1" hangingPunct="1"/>
            <a:r>
              <a:rPr lang="en-US" sz="1800" dirty="0">
                <a:latin typeface="Calibri" charset="0"/>
                <a:ea typeface="ＭＳ Ｐゴシック" charset="0"/>
              </a:rPr>
              <a:t>Insert corrupted address information into your network’s routing tables</a:t>
            </a:r>
          </a:p>
          <a:p>
            <a:pPr lvl="2" eaLnBrk="1" hangingPunct="1"/>
            <a:r>
              <a:rPr lang="en-US" sz="1800" dirty="0">
                <a:latin typeface="Calibri" charset="0"/>
                <a:ea typeface="ＭＳ Ｐゴシック" charset="0"/>
              </a:rPr>
              <a:t>Insert corrupt reachability information into your network’s forwarding tables</a:t>
            </a:r>
          </a:p>
          <a:p>
            <a:pPr lvl="2" eaLnBrk="1" hangingPunct="1"/>
            <a:r>
              <a:rPr lang="en-US" sz="1800" dirty="0">
                <a:latin typeface="Calibri" charset="0"/>
                <a:ea typeface="ＭＳ Ｐゴシック" charset="0"/>
              </a:rPr>
              <a:t>Allow the routing protocol to disseminate the corrupted information across the entire internet</a:t>
            </a:r>
          </a:p>
          <a:p>
            <a:pPr lvl="1" eaLnBrk="1" hangingPunct="1"/>
            <a:r>
              <a:rPr lang="en-US" sz="2200" dirty="0">
                <a:latin typeface="Calibri" charset="0"/>
                <a:ea typeface="ＭＳ Ｐゴシック" charset="0"/>
              </a:rPr>
              <a:t>Response:</a:t>
            </a:r>
          </a:p>
          <a:p>
            <a:pPr lvl="2" eaLnBrk="1" hangingPunct="1"/>
            <a:r>
              <a:rPr lang="en-US" sz="1800" dirty="0">
                <a:latin typeface="Calibri" charset="0"/>
                <a:ea typeface="ＭＳ Ｐゴシック" charset="0"/>
              </a:rPr>
              <a:t> </a:t>
            </a:r>
            <a:r>
              <a:rPr lang="en-US" sz="1800" dirty="0" smtClean="0">
                <a:latin typeface="Calibri" charset="0"/>
                <a:ea typeface="ＭＳ Ｐゴシック" charset="0"/>
              </a:rPr>
              <a:t>?</a:t>
            </a:r>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dirty="0">
              <a:latin typeface="Calibri" charset="0"/>
              <a:ea typeface="ＭＳ Ｐゴシック" charset="0"/>
            </a:endParaRPr>
          </a:p>
        </p:txBody>
      </p:sp>
      <p:pic>
        <p:nvPicPr>
          <p:cNvPr id="53251" name="Picture 1"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1071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5200650"/>
            <a:ext cx="9080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58912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2239963" y="6407150"/>
            <a:ext cx="2006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cs typeface="Arial" charset="0"/>
              </a:rPr>
              <a:t>10.0.0.0/8  </a:t>
            </a:r>
            <a:r>
              <a:rPr lang="en-US" sz="1800" b="1" dirty="0" smtClean="0">
                <a:latin typeface="Arial" charset="0"/>
                <a:cs typeface="Arial" charset="0"/>
              </a:rPr>
              <a:t>(3,2,1)</a:t>
            </a:r>
            <a:endParaRPr lang="en-US" sz="1800" b="1" dirty="0">
              <a:latin typeface="Arial" charset="0"/>
              <a:cs typeface="Arial" charset="0"/>
            </a:endParaRPr>
          </a:p>
        </p:txBody>
      </p:sp>
      <p:sp>
        <p:nvSpPr>
          <p:cNvPr id="53255" name="TextBox 7"/>
          <p:cNvSpPr txBox="1">
            <a:spLocks noChangeArrowheads="1"/>
          </p:cNvSpPr>
          <p:nvPr/>
        </p:nvSpPr>
        <p:spPr bwMode="auto">
          <a:xfrm>
            <a:off x="1160463" y="5767388"/>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3</a:t>
            </a:r>
          </a:p>
        </p:txBody>
      </p:sp>
      <p:sp>
        <p:nvSpPr>
          <p:cNvPr id="53256" name="TextBox 8"/>
          <p:cNvSpPr txBox="1">
            <a:spLocks noChangeArrowheads="1"/>
          </p:cNvSpPr>
          <p:nvPr/>
        </p:nvSpPr>
        <p:spPr bwMode="auto">
          <a:xfrm>
            <a:off x="3968750" y="476885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0000"/>
                </a:solidFill>
                <a:latin typeface="Arial" charset="0"/>
                <a:cs typeface="Arial" charset="0"/>
              </a:rPr>
              <a:t>AS 666</a:t>
            </a:r>
          </a:p>
        </p:txBody>
      </p:sp>
      <p:sp>
        <p:nvSpPr>
          <p:cNvPr id="53257" name="TextBox 9"/>
          <p:cNvSpPr txBox="1">
            <a:spLocks noChangeArrowheads="1"/>
          </p:cNvSpPr>
          <p:nvPr/>
        </p:nvSpPr>
        <p:spPr bwMode="auto">
          <a:xfrm>
            <a:off x="4832350" y="5200650"/>
            <a:ext cx="355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0000"/>
                </a:solidFill>
                <a:latin typeface="Arial" charset="0"/>
                <a:cs typeface="Arial" charset="0"/>
              </a:rPr>
              <a:t>10.0.1.0/24 </a:t>
            </a:r>
            <a:r>
              <a:rPr lang="en-US" sz="1800" b="1" dirty="0" smtClean="0">
                <a:solidFill>
                  <a:srgbClr val="FF0000"/>
                </a:solidFill>
                <a:latin typeface="Arial" charset="0"/>
                <a:cs typeface="Arial" charset="0"/>
              </a:rPr>
              <a:t>(666,1) </a:t>
            </a:r>
            <a:r>
              <a:rPr lang="en-US" sz="1800" b="1" dirty="0">
                <a:solidFill>
                  <a:srgbClr val="FF0000"/>
                </a:solidFill>
                <a:latin typeface="Arial" charset="0"/>
                <a:cs typeface="Arial" charset="0"/>
              </a:rPr>
              <a:t>NO EXPORT</a:t>
            </a:r>
          </a:p>
        </p:txBody>
      </p:sp>
      <p:cxnSp>
        <p:nvCxnSpPr>
          <p:cNvPr id="7" name="Straight Arrow Connector 6"/>
          <p:cNvCxnSpPr>
            <a:stCxn id="53251" idx="3"/>
            <a:endCxn id="53253" idx="1"/>
          </p:cNvCxnSpPr>
          <p:nvPr/>
        </p:nvCxnSpPr>
        <p:spPr>
          <a:xfrm flipV="1">
            <a:off x="1968500" y="6221413"/>
            <a:ext cx="3611563"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3252" idx="3"/>
            <a:endCxn id="53253" idx="1"/>
          </p:cNvCxnSpPr>
          <p:nvPr/>
        </p:nvCxnSpPr>
        <p:spPr>
          <a:xfrm>
            <a:off x="4660900" y="5502275"/>
            <a:ext cx="919163" cy="719138"/>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53260" name="TextBox 15"/>
          <p:cNvSpPr txBox="1">
            <a:spLocks noChangeArrowheads="1"/>
          </p:cNvSpPr>
          <p:nvPr/>
        </p:nvSpPr>
        <p:spPr bwMode="auto">
          <a:xfrm>
            <a:off x="6272213" y="56324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4</a:t>
            </a:r>
          </a:p>
        </p:txBody>
      </p:sp>
      <p:sp>
        <p:nvSpPr>
          <p:cNvPr id="53261" name="TextBox 16"/>
          <p:cNvSpPr txBox="1">
            <a:spLocks noChangeArrowheads="1"/>
          </p:cNvSpPr>
          <p:nvPr/>
        </p:nvSpPr>
        <p:spPr bwMode="auto">
          <a:xfrm>
            <a:off x="6488113" y="6424613"/>
            <a:ext cx="2392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0000"/>
                </a:solidFill>
                <a:latin typeface="Arial" charset="0"/>
                <a:cs typeface="Arial" charset="0"/>
              </a:rPr>
              <a:t>10.0.0.0/16  </a:t>
            </a:r>
            <a:r>
              <a:rPr lang="en-US" sz="1800" b="1" dirty="0" smtClean="0">
                <a:solidFill>
                  <a:srgbClr val="FF0000"/>
                </a:solidFill>
                <a:latin typeface="Arial" charset="0"/>
                <a:cs typeface="Arial" charset="0"/>
              </a:rPr>
              <a:t>(4,666,1)</a:t>
            </a:r>
            <a:endParaRPr lang="en-US" sz="1800" b="1" dirty="0">
              <a:solidFill>
                <a:srgbClr val="FF0000"/>
              </a:solidFill>
              <a:latin typeface="Arial" charset="0"/>
              <a:cs typeface="Arial" charset="0"/>
            </a:endParaRPr>
          </a:p>
        </p:txBody>
      </p:sp>
      <p:sp>
        <p:nvSpPr>
          <p:cNvPr id="53262" name="TextBox 20"/>
          <p:cNvSpPr txBox="1">
            <a:spLocks noChangeArrowheads="1"/>
          </p:cNvSpPr>
          <p:nvPr/>
        </p:nvSpPr>
        <p:spPr bwMode="auto">
          <a:xfrm>
            <a:off x="1087438" y="4984750"/>
            <a:ext cx="2135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Routing attack on</a:t>
            </a:r>
          </a:p>
          <a:p>
            <a:pPr eaLnBrk="1" hangingPunct="1"/>
            <a:r>
              <a:rPr lang="en-US" sz="1800" b="1">
                <a:latin typeface="Arial" charset="0"/>
                <a:cs typeface="Arial" charset="0"/>
              </a:rPr>
              <a:t>10.0.1.0/24</a:t>
            </a:r>
          </a:p>
        </p:txBody>
      </p:sp>
      <p:cxnSp>
        <p:nvCxnSpPr>
          <p:cNvPr id="24" name="Straight Arrow Connector 23"/>
          <p:cNvCxnSpPr>
            <a:stCxn id="53253" idx="3"/>
          </p:cNvCxnSpPr>
          <p:nvPr/>
        </p:nvCxnSpPr>
        <p:spPr>
          <a:xfrm>
            <a:off x="6577013" y="6221413"/>
            <a:ext cx="1352550" cy="60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0920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dirty="0">
                <a:latin typeface="Powderfinger Type" charset="0"/>
                <a:ea typeface="ＭＳ Ｐゴシック" charset="0"/>
              </a:rPr>
              <a:t>Routing Security </a:t>
            </a:r>
            <a:r>
              <a:rPr lang="en-US" dirty="0" smtClean="0">
                <a:latin typeface="Powderfinger Type" charset="0"/>
                <a:ea typeface="ＭＳ Ｐゴシック" charset="0"/>
              </a:rPr>
              <a:t>A03</a:t>
            </a:r>
            <a:endParaRPr lang="en-US" dirty="0">
              <a:latin typeface="Powderfinger Type" charset="0"/>
              <a:ea typeface="ＭＳ Ｐゴシック" charset="0"/>
            </a:endParaRPr>
          </a:p>
        </p:txBody>
      </p:sp>
      <p:sp>
        <p:nvSpPr>
          <p:cNvPr id="54274" name="Content Placeholder 2"/>
          <p:cNvSpPr>
            <a:spLocks noGrp="1"/>
          </p:cNvSpPr>
          <p:nvPr>
            <p:ph idx="1"/>
          </p:nvPr>
        </p:nvSpPr>
        <p:spPr/>
        <p:txBody>
          <a:bodyPr/>
          <a:lstStyle/>
          <a:p>
            <a:pPr eaLnBrk="1" hangingPunct="1">
              <a:buFont typeface="Wingdings" charset="0"/>
              <a:buNone/>
            </a:pPr>
            <a:r>
              <a:rPr lang="en-US" sz="2100" dirty="0">
                <a:latin typeface="Calibri" charset="0"/>
                <a:ea typeface="ＭＳ Ｐゴシック" charset="0"/>
              </a:rPr>
              <a:t>3. Protecting the </a:t>
            </a:r>
            <a:r>
              <a:rPr lang="en-US" sz="2100" b="1" u="sng" dirty="0">
                <a:latin typeface="Calibri" charset="0"/>
                <a:ea typeface="ＭＳ Ｐゴシック" charset="0"/>
              </a:rPr>
              <a:t>routing protocol payload</a:t>
            </a:r>
          </a:p>
          <a:p>
            <a:pPr lvl="1" eaLnBrk="1" hangingPunct="1"/>
            <a:r>
              <a:rPr lang="en-US" sz="2000" dirty="0">
                <a:latin typeface="Calibri" charset="0"/>
                <a:ea typeface="ＭＳ Ｐゴシック" charset="0"/>
              </a:rPr>
              <a:t>Threat model:</a:t>
            </a:r>
          </a:p>
          <a:p>
            <a:pPr lvl="2" eaLnBrk="1" hangingPunct="1"/>
            <a:r>
              <a:rPr lang="en-US" sz="1800" dirty="0">
                <a:latin typeface="Calibri" charset="0"/>
                <a:ea typeface="ＭＳ Ｐゴシック" charset="0"/>
              </a:rPr>
              <a:t>Insert corrupted address information into your network’s routing tables</a:t>
            </a:r>
          </a:p>
          <a:p>
            <a:pPr lvl="2" eaLnBrk="1" hangingPunct="1"/>
            <a:r>
              <a:rPr lang="en-US" sz="1800" dirty="0">
                <a:latin typeface="Calibri" charset="0"/>
                <a:ea typeface="ＭＳ Ｐゴシック" charset="0"/>
              </a:rPr>
              <a:t>Insert corrupt reachability information into your network’s forwarding tables</a:t>
            </a:r>
          </a:p>
          <a:p>
            <a:pPr lvl="2" eaLnBrk="1" hangingPunct="1"/>
            <a:r>
              <a:rPr lang="en-US" sz="1800" dirty="0">
                <a:latin typeface="Calibri" charset="0"/>
                <a:ea typeface="ＭＳ Ｐゴシック" charset="0"/>
              </a:rPr>
              <a:t>Allow the routing protocol to disseminate the corrupted information across the entire internet</a:t>
            </a:r>
          </a:p>
          <a:p>
            <a:pPr lvl="1" eaLnBrk="1" hangingPunct="1"/>
            <a:r>
              <a:rPr lang="en-US" sz="2200" dirty="0">
                <a:latin typeface="Calibri" charset="0"/>
                <a:ea typeface="ＭＳ Ｐゴシック" charset="0"/>
              </a:rPr>
              <a:t>Response:</a:t>
            </a:r>
          </a:p>
          <a:p>
            <a:pPr lvl="2" eaLnBrk="1" hangingPunct="1"/>
            <a:r>
              <a:rPr lang="en-US" sz="1800" dirty="0">
                <a:latin typeface="Calibri" charset="0"/>
                <a:ea typeface="ＭＳ Ｐゴシック" charset="0"/>
              </a:rPr>
              <a:t> </a:t>
            </a: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sz="1800" dirty="0">
              <a:latin typeface="Calibri" charset="0"/>
              <a:ea typeface="ＭＳ Ｐゴシック" charset="0"/>
            </a:endParaRPr>
          </a:p>
          <a:p>
            <a:pPr lvl="2" eaLnBrk="1" hangingPunct="1"/>
            <a:endParaRPr lang="en-US" dirty="0">
              <a:latin typeface="Calibri" charset="0"/>
              <a:ea typeface="ＭＳ Ｐゴシック" charset="0"/>
            </a:endParaRPr>
          </a:p>
        </p:txBody>
      </p:sp>
      <p:pic>
        <p:nvPicPr>
          <p:cNvPr id="54275" name="Picture 1"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1071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5200650"/>
            <a:ext cx="9080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router-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5891213"/>
            <a:ext cx="996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2"/>
          <p:cNvSpPr txBox="1">
            <a:spLocks noChangeArrowheads="1"/>
          </p:cNvSpPr>
          <p:nvPr/>
        </p:nvSpPr>
        <p:spPr bwMode="auto">
          <a:xfrm>
            <a:off x="2239963" y="6407150"/>
            <a:ext cx="2006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10.0.0.0/8  (1,2,3)</a:t>
            </a:r>
          </a:p>
        </p:txBody>
      </p:sp>
      <p:sp>
        <p:nvSpPr>
          <p:cNvPr id="54279" name="TextBox 7"/>
          <p:cNvSpPr txBox="1">
            <a:spLocks noChangeArrowheads="1"/>
          </p:cNvSpPr>
          <p:nvPr/>
        </p:nvSpPr>
        <p:spPr bwMode="auto">
          <a:xfrm>
            <a:off x="1160463" y="5767388"/>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3</a:t>
            </a:r>
          </a:p>
        </p:txBody>
      </p:sp>
      <p:sp>
        <p:nvSpPr>
          <p:cNvPr id="54280" name="TextBox 8"/>
          <p:cNvSpPr txBox="1">
            <a:spLocks noChangeArrowheads="1"/>
          </p:cNvSpPr>
          <p:nvPr/>
        </p:nvSpPr>
        <p:spPr bwMode="auto">
          <a:xfrm>
            <a:off x="3968750" y="476885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0000"/>
                </a:solidFill>
                <a:latin typeface="Arial" charset="0"/>
                <a:cs typeface="Arial" charset="0"/>
              </a:rPr>
              <a:t>AS 666</a:t>
            </a:r>
          </a:p>
        </p:txBody>
      </p:sp>
      <p:sp>
        <p:nvSpPr>
          <p:cNvPr id="54281" name="TextBox 9"/>
          <p:cNvSpPr txBox="1">
            <a:spLocks noChangeArrowheads="1"/>
          </p:cNvSpPr>
          <p:nvPr/>
        </p:nvSpPr>
        <p:spPr bwMode="auto">
          <a:xfrm>
            <a:off x="4832350" y="5200650"/>
            <a:ext cx="355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0000"/>
                </a:solidFill>
                <a:latin typeface="Arial" charset="0"/>
                <a:cs typeface="Arial" charset="0"/>
              </a:rPr>
              <a:t>10.0.1.0/24 (1,666) NO EXPORT</a:t>
            </a:r>
          </a:p>
        </p:txBody>
      </p:sp>
      <p:cxnSp>
        <p:nvCxnSpPr>
          <p:cNvPr id="7" name="Straight Arrow Connector 6"/>
          <p:cNvCxnSpPr>
            <a:stCxn id="54275" idx="3"/>
            <a:endCxn id="54277" idx="1"/>
          </p:cNvCxnSpPr>
          <p:nvPr/>
        </p:nvCxnSpPr>
        <p:spPr>
          <a:xfrm flipV="1">
            <a:off x="1968500" y="6221413"/>
            <a:ext cx="3611563"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54276" idx="3"/>
            <a:endCxn id="54277" idx="1"/>
          </p:cNvCxnSpPr>
          <p:nvPr/>
        </p:nvCxnSpPr>
        <p:spPr>
          <a:xfrm>
            <a:off x="4660900" y="5502275"/>
            <a:ext cx="919163" cy="719138"/>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54284" name="TextBox 15"/>
          <p:cNvSpPr txBox="1">
            <a:spLocks noChangeArrowheads="1"/>
          </p:cNvSpPr>
          <p:nvPr/>
        </p:nvSpPr>
        <p:spPr bwMode="auto">
          <a:xfrm>
            <a:off x="6272213" y="56324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AS 4</a:t>
            </a:r>
          </a:p>
        </p:txBody>
      </p:sp>
      <p:sp>
        <p:nvSpPr>
          <p:cNvPr id="54285" name="TextBox 16"/>
          <p:cNvSpPr txBox="1">
            <a:spLocks noChangeArrowheads="1"/>
          </p:cNvSpPr>
          <p:nvPr/>
        </p:nvSpPr>
        <p:spPr bwMode="auto">
          <a:xfrm>
            <a:off x="6488113" y="6424613"/>
            <a:ext cx="2199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0000"/>
                </a:solidFill>
                <a:latin typeface="Arial" charset="0"/>
                <a:cs typeface="Arial" charset="0"/>
              </a:rPr>
              <a:t>10.0.0.0/16  (</a:t>
            </a:r>
            <a:r>
              <a:rPr lang="en-US" sz="1800" b="1" dirty="0" smtClean="0">
                <a:solidFill>
                  <a:srgbClr val="FF0000"/>
                </a:solidFill>
                <a:latin typeface="Arial" charset="0"/>
                <a:cs typeface="Arial" charset="0"/>
              </a:rPr>
              <a:t>1,666)</a:t>
            </a:r>
            <a:endParaRPr lang="en-US" sz="1800" b="1" dirty="0">
              <a:solidFill>
                <a:srgbClr val="FF0000"/>
              </a:solidFill>
              <a:latin typeface="Arial" charset="0"/>
              <a:cs typeface="Arial" charset="0"/>
            </a:endParaRPr>
          </a:p>
        </p:txBody>
      </p:sp>
      <p:sp>
        <p:nvSpPr>
          <p:cNvPr id="54286" name="TextBox 20"/>
          <p:cNvSpPr txBox="1">
            <a:spLocks noChangeArrowheads="1"/>
          </p:cNvSpPr>
          <p:nvPr/>
        </p:nvSpPr>
        <p:spPr bwMode="auto">
          <a:xfrm>
            <a:off x="1087438" y="4984750"/>
            <a:ext cx="2135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Routing attack on</a:t>
            </a:r>
          </a:p>
          <a:p>
            <a:pPr eaLnBrk="1" hangingPunct="1"/>
            <a:r>
              <a:rPr lang="en-US" sz="1800" b="1">
                <a:latin typeface="Arial" charset="0"/>
                <a:cs typeface="Arial" charset="0"/>
              </a:rPr>
              <a:t>10.0.1.0/24</a:t>
            </a:r>
          </a:p>
        </p:txBody>
      </p:sp>
      <p:cxnSp>
        <p:nvCxnSpPr>
          <p:cNvPr id="24" name="Straight Arrow Connector 23"/>
          <p:cNvCxnSpPr>
            <a:stCxn id="54277" idx="3"/>
          </p:cNvCxnSpPr>
          <p:nvPr/>
        </p:nvCxnSpPr>
        <p:spPr>
          <a:xfrm>
            <a:off x="6577013" y="6221413"/>
            <a:ext cx="1352550" cy="60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288" name="TextBox 16"/>
          <p:cNvSpPr txBox="1">
            <a:spLocks noChangeArrowheads="1"/>
          </p:cNvSpPr>
          <p:nvPr/>
        </p:nvSpPr>
        <p:spPr bwMode="auto">
          <a:xfrm rot="-1111908">
            <a:off x="1665288" y="2778831"/>
            <a:ext cx="5616575" cy="1200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smtClean="0">
                <a:latin typeface="AhnbergHand" charset="0"/>
                <a:cs typeface="AhnbergHand" charset="0"/>
              </a:rPr>
              <a:t>Unfortunately, detecting and preventing this </a:t>
            </a:r>
            <a:r>
              <a:rPr lang="en-US" dirty="0">
                <a:latin typeface="AhnbergHand" charset="0"/>
                <a:cs typeface="AhnbergHand" charset="0"/>
              </a:rPr>
              <a:t>could well be rocket science!</a:t>
            </a:r>
          </a:p>
        </p:txBody>
      </p:sp>
    </p:spTree>
    <p:extLst>
      <p:ext uri="{BB962C8B-B14F-4D97-AF65-F5344CB8AC3E}">
        <p14:creationId xmlns:p14="http://schemas.microsoft.com/office/powerpoint/2010/main" val="980673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idx="1"/>
          </p:nvPr>
        </p:nvSpPr>
        <p:spPr>
          <a:xfrm>
            <a:off x="304800" y="188913"/>
            <a:ext cx="8686800" cy="4525962"/>
          </a:xfrm>
        </p:spPr>
        <p:txBody>
          <a:bodyPr/>
          <a:lstStyle/>
          <a:p>
            <a:pPr algn="ctr" eaLnBrk="1" hangingPunct="1">
              <a:buFont typeface="Wingdings" charset="0"/>
              <a:buNone/>
            </a:pPr>
            <a:r>
              <a:rPr lang="en-US" sz="3200">
                <a:solidFill>
                  <a:srgbClr val="953735"/>
                </a:solidFill>
                <a:latin typeface="Powderfinger Type" charset="0"/>
                <a:ea typeface="ＭＳ Ｐゴシック" charset="0"/>
                <a:cs typeface="Powderfinger Type" charset="0"/>
              </a:rPr>
              <a:t>	</a:t>
            </a:r>
            <a:endParaRPr lang="en-US" sz="5400" b="1">
              <a:solidFill>
                <a:srgbClr val="953735"/>
              </a:solidFill>
              <a:latin typeface="Max's Handwritin" charset="0"/>
              <a:ea typeface="ＭＳ Ｐゴシック" charset="0"/>
              <a:cs typeface="Max's Handwritin" charset="0"/>
            </a:endParaRPr>
          </a:p>
          <a:p>
            <a:pPr algn="ctr" eaLnBrk="1" hangingPunct="1">
              <a:buFont typeface="Wingdings" charset="0"/>
              <a:buNone/>
            </a:pPr>
            <a:r>
              <a:rPr lang="en-US" sz="5400" b="1">
                <a:solidFill>
                  <a:srgbClr val="953735"/>
                </a:solidFill>
                <a:latin typeface="Max's Handwritin" charset="0"/>
                <a:ea typeface="ＭＳ Ｐゴシック" charset="0"/>
                <a:cs typeface="Max's Handwritin" charset="0"/>
              </a:rPr>
              <a:t> </a:t>
            </a:r>
            <a:r>
              <a:rPr lang="en-US" sz="5400" b="1">
                <a:solidFill>
                  <a:srgbClr val="000000"/>
                </a:solidFill>
                <a:latin typeface="Max's Handwritin" charset="0"/>
                <a:ea typeface="ＭＳ Ｐゴシック" charset="0"/>
                <a:cs typeface="Max's Handwritin" charset="0"/>
              </a:rPr>
              <a:t>Can we “tweak” BGP so that it can detect the difference between good and evil, and only advertise and propagate the “good” routes?</a:t>
            </a:r>
          </a:p>
        </p:txBody>
      </p:sp>
    </p:spTree>
    <p:extLst>
      <p:ext uri="{BB962C8B-B14F-4D97-AF65-F5344CB8AC3E}">
        <p14:creationId xmlns:p14="http://schemas.microsoft.com/office/powerpoint/2010/main" val="3215642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charset="0"/>
                <a:cs typeface="Powderfinger Type"/>
              </a:rPr>
              <a:t>Routing Security</a:t>
            </a:r>
          </a:p>
        </p:txBody>
      </p:sp>
      <p:sp>
        <p:nvSpPr>
          <p:cNvPr id="56322" name="Rectangle 3"/>
          <p:cNvSpPr>
            <a:spLocks noGrp="1" noChangeArrowheads="1"/>
          </p:cNvSpPr>
          <p:nvPr>
            <p:ph idx="1"/>
          </p:nvPr>
        </p:nvSpPr>
        <p:spPr/>
        <p:txBody>
          <a:bodyPr/>
          <a:lstStyle/>
          <a:p>
            <a:pPr eaLnBrk="1" hangingPunct="1">
              <a:lnSpc>
                <a:spcPct val="80000"/>
              </a:lnSpc>
            </a:pPr>
            <a:r>
              <a:rPr lang="en-US" sz="2500" dirty="0">
                <a:latin typeface="Calibri" charset="0"/>
                <a:ea typeface="ＭＳ Ｐゴシック" charset="0"/>
              </a:rPr>
              <a:t>The basic routing payload security questions that need to be answered are:</a:t>
            </a:r>
          </a:p>
          <a:p>
            <a:pPr lvl="1" eaLnBrk="1" hangingPunct="1">
              <a:lnSpc>
                <a:spcPct val="80000"/>
              </a:lnSpc>
            </a:pPr>
            <a:r>
              <a:rPr lang="en-US" sz="2400" b="1" dirty="0">
                <a:solidFill>
                  <a:srgbClr val="953735"/>
                </a:solidFill>
                <a:latin typeface="Calibri" charset="0"/>
                <a:ea typeface="ＭＳ Ｐゴシック" charset="0"/>
              </a:rPr>
              <a:t>Who</a:t>
            </a:r>
            <a:r>
              <a:rPr lang="en-US" sz="2400" dirty="0">
                <a:solidFill>
                  <a:srgbClr val="953735"/>
                </a:solidFill>
                <a:latin typeface="Calibri" charset="0"/>
                <a:ea typeface="ＭＳ Ｐゴシック" charset="0"/>
              </a:rPr>
              <a:t> </a:t>
            </a:r>
            <a:r>
              <a:rPr lang="en-US" sz="2400" dirty="0">
                <a:latin typeface="Calibri" charset="0"/>
                <a:ea typeface="ＭＳ Ｐゴシック" charset="0"/>
              </a:rPr>
              <a:t>injected this address prefix into the network?</a:t>
            </a:r>
          </a:p>
          <a:p>
            <a:pPr lvl="1" eaLnBrk="1" hangingPunct="1">
              <a:lnSpc>
                <a:spcPct val="80000"/>
              </a:lnSpc>
            </a:pPr>
            <a:r>
              <a:rPr lang="en-US" sz="2400" dirty="0">
                <a:latin typeface="Calibri" charset="0"/>
                <a:ea typeface="ＭＳ Ｐゴシック" charset="0"/>
              </a:rPr>
              <a:t>Did they have the necessary </a:t>
            </a:r>
            <a:r>
              <a:rPr lang="en-US" sz="2400" b="1" dirty="0">
                <a:solidFill>
                  <a:srgbClr val="953735"/>
                </a:solidFill>
                <a:latin typeface="Calibri" charset="0"/>
                <a:ea typeface="ＭＳ Ｐゴシック" charset="0"/>
              </a:rPr>
              <a:t>credentials</a:t>
            </a:r>
            <a:r>
              <a:rPr lang="en-US" sz="2400" dirty="0">
                <a:solidFill>
                  <a:srgbClr val="953735"/>
                </a:solidFill>
                <a:latin typeface="Calibri" charset="0"/>
                <a:ea typeface="ＭＳ Ｐゴシック" charset="0"/>
              </a:rPr>
              <a:t> </a:t>
            </a:r>
            <a:r>
              <a:rPr lang="en-US" sz="2400" dirty="0">
                <a:latin typeface="Calibri" charset="0"/>
                <a:ea typeface="ＭＳ Ｐゴシック" charset="0"/>
              </a:rPr>
              <a:t>to inject this address prefix? Is this a valid address prefix?</a:t>
            </a:r>
          </a:p>
          <a:p>
            <a:pPr lvl="1" eaLnBrk="1" hangingPunct="1">
              <a:lnSpc>
                <a:spcPct val="80000"/>
              </a:lnSpc>
            </a:pPr>
            <a:r>
              <a:rPr lang="en-US" sz="2400" dirty="0">
                <a:latin typeface="Calibri" charset="0"/>
                <a:ea typeface="ＭＳ Ｐゴシック" charset="0"/>
              </a:rPr>
              <a:t>Is the forwarding path to reach this address prefix </a:t>
            </a:r>
            <a:r>
              <a:rPr lang="en-US" sz="2400" b="1" dirty="0">
                <a:solidFill>
                  <a:srgbClr val="953735"/>
                </a:solidFill>
                <a:latin typeface="Calibri" charset="0"/>
                <a:ea typeface="ＭＳ Ｐゴシック" charset="0"/>
              </a:rPr>
              <a:t>trustable</a:t>
            </a:r>
            <a:r>
              <a:rPr lang="en-US" sz="2400" dirty="0">
                <a:latin typeface="Calibri" charset="0"/>
                <a:ea typeface="ＭＳ Ｐゴシック" charset="0"/>
              </a:rPr>
              <a:t>?</a:t>
            </a:r>
          </a:p>
          <a:p>
            <a:pPr eaLnBrk="1" hangingPunct="1">
              <a:lnSpc>
                <a:spcPct val="80000"/>
              </a:lnSpc>
            </a:pPr>
            <a:r>
              <a:rPr lang="en-US" sz="2800" dirty="0">
                <a:latin typeface="Calibri" charset="0"/>
                <a:ea typeface="ＭＳ Ｐゴシック" charset="0"/>
              </a:rPr>
              <a:t>And can these questions be answered by any BGP speaker quickly and cheaply?</a:t>
            </a:r>
          </a:p>
          <a:p>
            <a:pPr lvl="1" eaLnBrk="1" hangingPunct="1">
              <a:lnSpc>
                <a:spcPct val="80000"/>
              </a:lnSpc>
            </a:pPr>
            <a:endParaRPr lang="en-US" sz="2400" dirty="0">
              <a:latin typeface="Calibri" charset="0"/>
              <a:ea typeface="ＭＳ Ｐゴシック" charset="0"/>
            </a:endParaRPr>
          </a:p>
        </p:txBody>
      </p:sp>
    </p:spTree>
    <p:extLst>
      <p:ext uri="{BB962C8B-B14F-4D97-AF65-F5344CB8AC3E}">
        <p14:creationId xmlns:p14="http://schemas.microsoft.com/office/powerpoint/2010/main" val="314815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4" descr="devil 1.jpg"/>
          <p:cNvPicPr>
            <a:picLocks noChangeAspect="1"/>
          </p:cNvPicPr>
          <p:nvPr/>
        </p:nvPicPr>
        <p:blipFill>
          <a:blip r:embed="rId2">
            <a:extLst>
              <a:ext uri="{28A0092B-C50C-407E-A947-70E740481C1C}">
                <a14:useLocalDpi xmlns:a14="http://schemas.microsoft.com/office/drawing/2010/main" val="0"/>
              </a:ext>
            </a:extLst>
          </a:blip>
          <a:srcRect l="-28040" r="-28040"/>
          <a:stretch>
            <a:fillRect/>
          </a:stretch>
        </p:blipFill>
        <p:spPr bwMode="auto">
          <a:xfrm>
            <a:off x="1371600" y="2598738"/>
            <a:ext cx="615156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r>
              <a:rPr lang="en-AU" sz="3500">
                <a:latin typeface="Powderfinger Type" charset="0"/>
                <a:ea typeface="ＭＳ Ｐゴシック" charset="0"/>
              </a:rPr>
              <a:t>An Ascending Scale of Badness</a:t>
            </a:r>
          </a:p>
        </p:txBody>
      </p:sp>
      <p:sp>
        <p:nvSpPr>
          <p:cNvPr id="5" name="Rectangle 4"/>
          <p:cNvSpPr/>
          <p:nvPr/>
        </p:nvSpPr>
        <p:spPr>
          <a:xfrm>
            <a:off x="2286000" y="2438400"/>
            <a:ext cx="4572000" cy="3810000"/>
          </a:xfrm>
          <a:prstGeom prst="rect">
            <a:avLst/>
          </a:prstGeom>
          <a:solidFill>
            <a:schemeClr val="bg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2532" name="Rectangle 3"/>
          <p:cNvSpPr>
            <a:spLocks noGrp="1" noChangeArrowheads="1"/>
          </p:cNvSpPr>
          <p:nvPr>
            <p:ph idx="1"/>
          </p:nvPr>
        </p:nvSpPr>
        <p:spPr/>
        <p:txBody>
          <a:bodyPr>
            <a:normAutofit lnSpcReduction="10000"/>
          </a:bodyPr>
          <a:lstStyle/>
          <a:p>
            <a:pPr eaLnBrk="1" hangingPunct="1"/>
            <a:r>
              <a:rPr lang="en-AU" sz="2600" dirty="0">
                <a:latin typeface="Calibri" charset="0"/>
                <a:ea typeface="ＭＳ Ｐゴシック" charset="0"/>
              </a:rPr>
              <a:t>Port Scan for known exploits</a:t>
            </a:r>
          </a:p>
          <a:p>
            <a:pPr lvl="1" eaLnBrk="1" hangingPunct="1">
              <a:buFont typeface="Arial" charset="0"/>
              <a:buNone/>
            </a:pPr>
            <a:r>
              <a:rPr lang="en-AU" sz="2400" b="1" dirty="0">
                <a:solidFill>
                  <a:srgbClr val="BC352C"/>
                </a:solidFill>
                <a:latin typeface="Max's Handwritin" charset="0"/>
                <a:ea typeface="ＭＳ Ｐゴシック" charset="0"/>
                <a:cs typeface="Max's Handwritin" charset="0"/>
              </a:rPr>
              <a:t>General annoyance</a:t>
            </a:r>
          </a:p>
          <a:p>
            <a:pPr eaLnBrk="1" hangingPunct="1"/>
            <a:r>
              <a:rPr lang="en-AU" sz="2600" dirty="0">
                <a:latin typeface="Calibri" charset="0"/>
                <a:ea typeface="ＭＳ Ｐゴシック" charset="0"/>
              </a:rPr>
              <a:t>Spew spam</a:t>
            </a:r>
          </a:p>
          <a:p>
            <a:pPr lvl="1" eaLnBrk="1" hangingPunct="1">
              <a:buFont typeface="Arial" charset="0"/>
              <a:buNone/>
            </a:pPr>
            <a:r>
              <a:rPr lang="en-AU" sz="2400" b="1" dirty="0">
                <a:solidFill>
                  <a:srgbClr val="BC352C"/>
                </a:solidFill>
                <a:latin typeface="Max's Handwritin" charset="0"/>
                <a:ea typeface="ＭＳ Ｐゴシック" charset="0"/>
                <a:cs typeface="Max's Handwritin" charset="0"/>
              </a:rPr>
              <a:t>Yes, there are still gullible folk out there!</a:t>
            </a:r>
            <a:endParaRPr lang="en-AU" sz="2200" b="1" dirty="0">
              <a:solidFill>
                <a:srgbClr val="BC352C"/>
              </a:solidFill>
              <a:latin typeface="Max's Handwritin" charset="0"/>
              <a:ea typeface="ＭＳ Ｐゴシック" charset="0"/>
              <a:cs typeface="Max's Handwritin" charset="0"/>
            </a:endParaRPr>
          </a:p>
          <a:p>
            <a:pPr eaLnBrk="1" hangingPunct="1"/>
            <a:r>
              <a:rPr lang="en-AU" sz="2600" dirty="0" err="1" smtClean="0">
                <a:latin typeface="Calibri" charset="0"/>
                <a:ea typeface="ＭＳ Ｐゴシック" charset="0"/>
              </a:rPr>
              <a:t>Cryptolocker</a:t>
            </a:r>
            <a:r>
              <a:rPr lang="en-AU" sz="2600" dirty="0" smtClean="0">
                <a:latin typeface="Calibri" charset="0"/>
                <a:ea typeface="ＭＳ Ｐゴシック" charset="0"/>
              </a:rPr>
              <a:t> extortion</a:t>
            </a:r>
            <a:endParaRPr lang="en-AU" sz="2600" dirty="0">
              <a:latin typeface="Calibri" charset="0"/>
              <a:ea typeface="ＭＳ Ｐゴシック" charset="0"/>
            </a:endParaRPr>
          </a:p>
          <a:p>
            <a:pPr lvl="1" eaLnBrk="1" hangingPunct="1">
              <a:buFont typeface="Arial" charset="0"/>
              <a:buNone/>
            </a:pPr>
            <a:r>
              <a:rPr lang="en-AU" sz="2400" b="1" dirty="0">
                <a:solidFill>
                  <a:srgbClr val="BC352C"/>
                </a:solidFill>
                <a:latin typeface="Max's Handwritin" charset="0"/>
                <a:ea typeface="ＭＳ Ｐゴシック" charset="0"/>
                <a:cs typeface="Max's Handwritin" charset="0"/>
              </a:rPr>
              <a:t>And </a:t>
            </a:r>
            <a:r>
              <a:rPr lang="en-AU" sz="2400" b="1" dirty="0" smtClean="0">
                <a:solidFill>
                  <a:srgbClr val="BC352C"/>
                </a:solidFill>
                <a:latin typeface="Max's Handwritin" charset="0"/>
                <a:ea typeface="ＭＳ Ｐゴシック" charset="0"/>
                <a:cs typeface="Max's Handwritin" charset="0"/>
              </a:rPr>
              <a:t>enter a world of petty and not so petty crime</a:t>
            </a:r>
            <a:endParaRPr lang="en-AU" sz="2400" b="1" dirty="0">
              <a:solidFill>
                <a:srgbClr val="BC352C"/>
              </a:solidFill>
              <a:latin typeface="Max's Handwritin" charset="0"/>
              <a:ea typeface="ＭＳ Ｐゴシック" charset="0"/>
              <a:cs typeface="Max's Handwritin" charset="0"/>
            </a:endParaRPr>
          </a:p>
          <a:p>
            <a:pPr eaLnBrk="1" hangingPunct="1"/>
            <a:r>
              <a:rPr lang="en-AU" sz="2600" dirty="0">
                <a:latin typeface="Calibri" charset="0"/>
                <a:ea typeface="ＭＳ Ｐゴシック" charset="0"/>
              </a:rPr>
              <a:t>Enlist a bot army and mount multi-gigabit DOS attacks</a:t>
            </a:r>
          </a:p>
          <a:p>
            <a:pPr lvl="1" eaLnBrk="1" hangingPunct="1">
              <a:buFont typeface="Arial" charset="0"/>
              <a:buNone/>
            </a:pPr>
            <a:r>
              <a:rPr lang="en-AU" sz="2400" b="1" dirty="0">
                <a:solidFill>
                  <a:srgbClr val="BC352C"/>
                </a:solidFill>
                <a:latin typeface="Max's Handwritin" charset="0"/>
                <a:ea typeface="ＭＳ Ｐゴシック" charset="0"/>
                <a:cs typeface="Max's Handwritin" charset="0"/>
              </a:rPr>
              <a:t>Extortion leverage and general mayhem</a:t>
            </a:r>
          </a:p>
          <a:p>
            <a:pPr eaLnBrk="1" hangingPunct="1"/>
            <a:r>
              <a:rPr lang="en-AU" sz="2600" dirty="0">
                <a:latin typeface="Calibri" charset="0"/>
                <a:ea typeface="ＭＳ Ｐゴシック" charset="0"/>
              </a:rPr>
              <a:t>Mount a routing attack</a:t>
            </a:r>
          </a:p>
          <a:p>
            <a:pPr lvl="1" eaLnBrk="1" hangingPunct="1">
              <a:buFont typeface="Arial" charset="0"/>
              <a:buNone/>
            </a:pPr>
            <a:r>
              <a:rPr lang="en-AU" sz="2400" b="1" dirty="0">
                <a:solidFill>
                  <a:srgbClr val="BC352C"/>
                </a:solidFill>
                <a:latin typeface="Max's Handwritin" charset="0"/>
                <a:ea typeface="ＭＳ Ｐゴシック" charset="0"/>
                <a:cs typeface="Max's Handwritin" charset="0"/>
              </a:rPr>
              <a:t>And bring down an entire region / country / global network!</a:t>
            </a:r>
          </a:p>
        </p:txBody>
      </p:sp>
    </p:spTree>
    <p:extLst>
      <p:ext uri="{BB962C8B-B14F-4D97-AF65-F5344CB8AC3E}">
        <p14:creationId xmlns:p14="http://schemas.microsoft.com/office/powerpoint/2010/main" val="38323463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atin typeface="Powderfinger Type" charset="0"/>
                <a:ea typeface="ＭＳ Ｐゴシック" charset="0"/>
              </a:rPr>
              <a:t>A (random) BGP Update</a:t>
            </a:r>
          </a:p>
        </p:txBody>
      </p:sp>
      <p:sp>
        <p:nvSpPr>
          <p:cNvPr id="57346" name="Content Placeholder 2"/>
          <p:cNvSpPr>
            <a:spLocks noGrp="1"/>
          </p:cNvSpPr>
          <p:nvPr>
            <p:ph idx="1"/>
          </p:nvPr>
        </p:nvSpPr>
        <p:spPr/>
        <p:txBody>
          <a:bodyPr>
            <a:normAutofit/>
          </a:bodyPr>
          <a:lstStyle/>
          <a:p>
            <a:pPr>
              <a:buFont typeface="Arial" charset="0"/>
              <a:buNone/>
            </a:pPr>
            <a:r>
              <a:rPr lang="en-US" sz="2000" dirty="0">
                <a:latin typeface="Calibri" charset="0"/>
                <a:ea typeface="ＭＳ Ｐゴシック" charset="0"/>
              </a:rPr>
              <a:t>2015/01/26 00:03:35 rcvd UPDATE w/ </a:t>
            </a:r>
            <a:r>
              <a:rPr lang="en-US" sz="2000" dirty="0" err="1">
                <a:latin typeface="Calibri" charset="0"/>
                <a:ea typeface="ＭＳ Ｐゴシック" charset="0"/>
              </a:rPr>
              <a:t>attr</a:t>
            </a:r>
            <a:r>
              <a:rPr lang="en-US" sz="2000" dirty="0">
                <a:latin typeface="Calibri" charset="0"/>
                <a:ea typeface="ＭＳ Ｐゴシック" charset="0"/>
              </a:rPr>
              <a:t>: </a:t>
            </a:r>
          </a:p>
          <a:p>
            <a:pPr>
              <a:buFont typeface="Arial" charset="0"/>
              <a:buNone/>
            </a:pPr>
            <a:r>
              <a:rPr lang="en-US" sz="2000" dirty="0">
                <a:latin typeface="Calibri" charset="0"/>
                <a:ea typeface="ＭＳ Ｐゴシック" charset="0"/>
              </a:rPr>
              <a:t>	</a:t>
            </a:r>
            <a:r>
              <a:rPr lang="en-US" sz="2000" dirty="0" err="1">
                <a:latin typeface="Calibri" charset="0"/>
                <a:ea typeface="ＭＳ Ｐゴシック" charset="0"/>
              </a:rPr>
              <a:t>nexthop</a:t>
            </a:r>
            <a:r>
              <a:rPr lang="en-US" sz="2000" dirty="0">
                <a:latin typeface="Calibri" charset="0"/>
                <a:ea typeface="ＭＳ Ｐゴシック" charset="0"/>
              </a:rPr>
              <a:t> 203.119.76.3, origin </a:t>
            </a:r>
            <a:r>
              <a:rPr lang="en-US" sz="2000" dirty="0" err="1">
                <a:latin typeface="Calibri" charset="0"/>
                <a:ea typeface="ＭＳ Ｐゴシック" charset="0"/>
              </a:rPr>
              <a:t>i</a:t>
            </a:r>
            <a:r>
              <a:rPr lang="en-US" sz="2000" dirty="0">
                <a:latin typeface="Calibri" charset="0"/>
                <a:ea typeface="ＭＳ Ｐゴシック" charset="0"/>
              </a:rPr>
              <a:t>, path 4608 1221 4637 3561 3356 4657 4773</a:t>
            </a:r>
          </a:p>
          <a:p>
            <a:pPr>
              <a:buFont typeface="Arial" charset="0"/>
              <a:buNone/>
            </a:pPr>
            <a:r>
              <a:rPr lang="en-US" sz="2000" dirty="0">
                <a:latin typeface="Calibri" charset="0"/>
                <a:ea typeface="ＭＳ Ｐゴシック" charset="0"/>
              </a:rPr>
              <a:t>	124.197.64.0/19</a:t>
            </a:r>
          </a:p>
          <a:p>
            <a:pPr>
              <a:buFont typeface="Arial" charset="0"/>
              <a:buNone/>
            </a:pPr>
            <a:endParaRPr lang="en-US" sz="2000" dirty="0">
              <a:latin typeface="Calibri" charset="0"/>
              <a:ea typeface="ＭＳ Ｐゴシック" charset="0"/>
            </a:endParaRPr>
          </a:p>
          <a:p>
            <a:pPr>
              <a:buFont typeface="Arial" charset="0"/>
              <a:buNone/>
            </a:pPr>
            <a:endParaRPr lang="en-US" sz="2000" dirty="0">
              <a:latin typeface="Calibri" charset="0"/>
              <a:ea typeface="ＭＳ Ｐゴシック" charset="0"/>
            </a:endParaRPr>
          </a:p>
        </p:txBody>
      </p:sp>
    </p:spTree>
    <p:extLst>
      <p:ext uri="{BB962C8B-B14F-4D97-AF65-F5344CB8AC3E}">
        <p14:creationId xmlns:p14="http://schemas.microsoft.com/office/powerpoint/2010/main" val="347058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Powderfinger Type" charset="0"/>
                <a:ea typeface="ＭＳ Ｐゴシック" charset="0"/>
              </a:rPr>
              <a:t>BGP Update Validation</a:t>
            </a:r>
          </a:p>
        </p:txBody>
      </p:sp>
      <p:sp>
        <p:nvSpPr>
          <p:cNvPr id="54274" name="Content Placeholder 2"/>
          <p:cNvSpPr>
            <a:spLocks noGrp="1"/>
          </p:cNvSpPr>
          <p:nvPr>
            <p:ph idx="1"/>
          </p:nvPr>
        </p:nvSpPr>
        <p:spPr/>
        <p:txBody>
          <a:bodyPr>
            <a:normAutofit fontScale="85000" lnSpcReduction="10000"/>
          </a:bodyPr>
          <a:lstStyle/>
          <a:p>
            <a:pPr>
              <a:buFont typeface="Arial" charset="0"/>
              <a:buNone/>
              <a:defRPr/>
            </a:pPr>
            <a:r>
              <a:rPr lang="en-US" sz="2400" dirty="0" smtClean="0">
                <a:latin typeface="Calibri" charset="0"/>
                <a:ea typeface="ＭＳ Ｐゴシック" charset="0"/>
              </a:rPr>
              <a:t>2015/</a:t>
            </a:r>
            <a:r>
              <a:rPr lang="en-US" sz="2400" dirty="0">
                <a:latin typeface="Calibri" charset="0"/>
                <a:ea typeface="ＭＳ Ｐゴシック" charset="0"/>
              </a:rPr>
              <a:t>01/26 00:03:35 rcvd UPDATE w/ </a:t>
            </a:r>
            <a:r>
              <a:rPr lang="en-US" sz="2400" dirty="0" err="1">
                <a:latin typeface="Calibri" charset="0"/>
                <a:ea typeface="ＭＳ Ｐゴシック" charset="0"/>
              </a:rPr>
              <a:t>attr</a:t>
            </a:r>
            <a:r>
              <a:rPr lang="en-US" sz="2400" dirty="0">
                <a:latin typeface="Calibri" charset="0"/>
                <a:ea typeface="ＭＳ Ｐゴシック" charset="0"/>
              </a:rPr>
              <a:t>: </a:t>
            </a:r>
          </a:p>
          <a:p>
            <a:pPr>
              <a:buFont typeface="Arial" charset="0"/>
              <a:buNone/>
              <a:defRPr/>
            </a:pPr>
            <a:r>
              <a:rPr lang="en-US" sz="2400" dirty="0">
                <a:latin typeface="Calibri" charset="0"/>
                <a:ea typeface="ＭＳ Ｐゴシック" charset="0"/>
              </a:rPr>
              <a:t>	</a:t>
            </a:r>
            <a:r>
              <a:rPr lang="en-US" sz="2400" dirty="0" err="1">
                <a:latin typeface="Calibri" charset="0"/>
                <a:ea typeface="ＭＳ Ｐゴシック" charset="0"/>
              </a:rPr>
              <a:t>nexthop</a:t>
            </a:r>
            <a:r>
              <a:rPr lang="en-US" sz="2400" dirty="0">
                <a:latin typeface="Calibri" charset="0"/>
                <a:ea typeface="ＭＳ Ｐゴシック" charset="0"/>
              </a:rPr>
              <a:t> 203.119.76.3, origin </a:t>
            </a:r>
            <a:r>
              <a:rPr lang="en-US" sz="2400" dirty="0" err="1">
                <a:latin typeface="Calibri" charset="0"/>
                <a:ea typeface="ＭＳ Ｐゴシック" charset="0"/>
              </a:rPr>
              <a:t>i</a:t>
            </a:r>
            <a:r>
              <a:rPr lang="en-US" sz="2400" dirty="0">
                <a:latin typeface="Calibri" charset="0"/>
                <a:ea typeface="ＭＳ Ｐゴシック" charset="0"/>
              </a:rPr>
              <a:t>, path 4608 1221 4637 3561 3356 4657 4773</a:t>
            </a:r>
          </a:p>
          <a:p>
            <a:pPr>
              <a:buFont typeface="Arial" charset="0"/>
              <a:buNone/>
              <a:defRPr/>
            </a:pPr>
            <a:r>
              <a:rPr lang="en-US" sz="2400" dirty="0">
                <a:latin typeface="Calibri" charset="0"/>
                <a:ea typeface="ＭＳ Ｐゴシック" charset="0"/>
              </a:rPr>
              <a:t>	124.197.64.0/19</a:t>
            </a:r>
          </a:p>
          <a:p>
            <a:pPr>
              <a:buFont typeface="Arial" charset="0"/>
              <a:buNone/>
              <a:defRPr/>
            </a:pPr>
            <a:endParaRPr lang="en-US" sz="2400" dirty="0">
              <a:latin typeface="Calibri" charset="0"/>
              <a:ea typeface="ＭＳ Ｐゴシック" charset="0"/>
            </a:endParaRPr>
          </a:p>
          <a:p>
            <a:pPr>
              <a:defRPr/>
            </a:pPr>
            <a:r>
              <a:rPr lang="en-US" sz="2400" dirty="0" smtClean="0">
                <a:solidFill>
                  <a:srgbClr val="943A34"/>
                </a:solidFill>
                <a:latin typeface="Calibri" charset="0"/>
                <a:ea typeface="ＭＳ Ｐゴシック" charset="0"/>
              </a:rPr>
              <a:t>Is </a:t>
            </a:r>
            <a:r>
              <a:rPr lang="en-US" sz="2400" dirty="0">
                <a:solidFill>
                  <a:srgbClr val="943A34"/>
                </a:solidFill>
                <a:latin typeface="Calibri" charset="0"/>
                <a:ea typeface="ＭＳ Ｐゴシック" charset="0"/>
              </a:rPr>
              <a:t>124.197.64.0/19 a “valid” prefix?</a:t>
            </a:r>
          </a:p>
          <a:p>
            <a:pPr>
              <a:defRPr/>
            </a:pPr>
            <a:r>
              <a:rPr lang="en-US" sz="2400" dirty="0" smtClean="0">
                <a:solidFill>
                  <a:srgbClr val="943A34"/>
                </a:solidFill>
                <a:latin typeface="Calibri" charset="0"/>
                <a:ea typeface="ＭＳ Ｐゴシック" charset="0"/>
              </a:rPr>
              <a:t>Is </a:t>
            </a:r>
            <a:r>
              <a:rPr lang="en-US" sz="2400" dirty="0">
                <a:solidFill>
                  <a:srgbClr val="943A34"/>
                </a:solidFill>
                <a:latin typeface="Calibri" charset="0"/>
                <a:ea typeface="ＭＳ Ｐゴシック" charset="0"/>
              </a:rPr>
              <a:t>AS4773 a “valid” ASN?</a:t>
            </a:r>
          </a:p>
          <a:p>
            <a:pPr>
              <a:defRPr/>
            </a:pPr>
            <a:r>
              <a:rPr lang="en-US" sz="2400" dirty="0" smtClean="0">
                <a:solidFill>
                  <a:srgbClr val="943A34"/>
                </a:solidFill>
                <a:latin typeface="Calibri" charset="0"/>
                <a:ea typeface="ＭＳ Ｐゴシック" charset="0"/>
              </a:rPr>
              <a:t>Is </a:t>
            </a:r>
            <a:r>
              <a:rPr lang="en-US" sz="2400" dirty="0">
                <a:solidFill>
                  <a:srgbClr val="943A34"/>
                </a:solidFill>
                <a:latin typeface="Calibri" charset="0"/>
                <a:ea typeface="ＭＳ Ｐゴシック" charset="0"/>
              </a:rPr>
              <a:t>4773 an “</a:t>
            </a:r>
            <a:r>
              <a:rPr lang="en-US" sz="2400" dirty="0" smtClean="0">
                <a:solidFill>
                  <a:srgbClr val="943A34"/>
                </a:solidFill>
                <a:latin typeface="Calibri" charset="0"/>
                <a:ea typeface="ＭＳ Ｐゴシック" charset="0"/>
              </a:rPr>
              <a:t>authorized” </a:t>
            </a:r>
            <a:r>
              <a:rPr lang="en-US" sz="2400" dirty="0">
                <a:solidFill>
                  <a:srgbClr val="943A34"/>
                </a:solidFill>
                <a:latin typeface="Calibri" charset="0"/>
                <a:ea typeface="ＭＳ Ｐゴシック" charset="0"/>
              </a:rPr>
              <a:t>AS </a:t>
            </a:r>
            <a:r>
              <a:rPr lang="en-US" sz="2400" dirty="0" smtClean="0">
                <a:solidFill>
                  <a:srgbClr val="943A34"/>
                </a:solidFill>
                <a:latin typeface="Calibri" charset="0"/>
                <a:ea typeface="ＭＳ Ｐゴシック" charset="0"/>
              </a:rPr>
              <a:t>that is permitted to </a:t>
            </a:r>
            <a:r>
              <a:rPr lang="en-US" sz="2400" dirty="0">
                <a:solidFill>
                  <a:srgbClr val="943A34"/>
                </a:solidFill>
                <a:latin typeface="Calibri" charset="0"/>
                <a:ea typeface="ＭＳ Ｐゴシック" charset="0"/>
              </a:rPr>
              <a:t>advertise a route to this prefix?</a:t>
            </a:r>
          </a:p>
          <a:p>
            <a:pPr>
              <a:defRPr/>
            </a:pPr>
            <a:r>
              <a:rPr lang="en-US" sz="2400" dirty="0">
                <a:solidFill>
                  <a:srgbClr val="943A34"/>
                </a:solidFill>
                <a:latin typeface="Calibri" charset="0"/>
                <a:ea typeface="ＭＳ Ｐゴシック" charset="0"/>
              </a:rPr>
              <a:t>Is the AS Path </a:t>
            </a:r>
            <a:r>
              <a:rPr lang="en-US" sz="2400" dirty="0" smtClean="0">
                <a:solidFill>
                  <a:srgbClr val="943A34"/>
                </a:solidFill>
                <a:latin typeface="Calibri" charset="0"/>
                <a:ea typeface="ＭＳ Ｐゴシック" charset="0"/>
              </a:rPr>
              <a:t>“valid”?</a:t>
            </a:r>
            <a:endParaRPr lang="en-US" sz="2400" dirty="0">
              <a:solidFill>
                <a:srgbClr val="943A34"/>
              </a:solidFill>
              <a:latin typeface="Calibri" charset="0"/>
              <a:ea typeface="ＭＳ Ｐゴシック" charset="0"/>
            </a:endParaRPr>
          </a:p>
          <a:p>
            <a:pPr lvl="1">
              <a:buFontTx/>
              <a:buChar char="-"/>
              <a:defRPr/>
            </a:pPr>
            <a:r>
              <a:rPr lang="en-US" sz="2000" dirty="0">
                <a:solidFill>
                  <a:srgbClr val="943A34"/>
                </a:solidFill>
                <a:latin typeface="Calibri" charset="0"/>
                <a:ea typeface="ＭＳ Ｐゴシック" charset="0"/>
              </a:rPr>
              <a:t>Is AS 4657 a valid AS, and did AS 4773 advertise this route to AS 4657?</a:t>
            </a:r>
          </a:p>
          <a:p>
            <a:pPr lvl="1">
              <a:buFontTx/>
              <a:buChar char="-"/>
              <a:defRPr/>
            </a:pPr>
            <a:r>
              <a:rPr lang="en-US" sz="2000" dirty="0">
                <a:solidFill>
                  <a:srgbClr val="943A34"/>
                </a:solidFill>
                <a:latin typeface="Calibri" charset="0"/>
                <a:ea typeface="ＭＳ Ｐゴシック" charset="0"/>
              </a:rPr>
              <a:t>Is AS 3356 a valid AS, and did AS 4657 advertise this route to AS 3356?</a:t>
            </a:r>
          </a:p>
          <a:p>
            <a:pPr lvl="1">
              <a:buFontTx/>
              <a:buChar char="-"/>
              <a:defRPr/>
            </a:pPr>
            <a:r>
              <a:rPr lang="en-US" sz="2000" dirty="0" err="1" smtClean="0">
                <a:solidFill>
                  <a:srgbClr val="943A34"/>
                </a:solidFill>
                <a:latin typeface="Calibri" charset="0"/>
                <a:ea typeface="ＭＳ Ｐゴシック" charset="0"/>
              </a:rPr>
              <a:t>Etc</a:t>
            </a:r>
            <a:endParaRPr lang="en-US" sz="2000" dirty="0" smtClean="0">
              <a:solidFill>
                <a:srgbClr val="943A34"/>
              </a:solidFill>
              <a:latin typeface="Calibri" charset="0"/>
              <a:ea typeface="ＭＳ Ｐゴシック" charset="0"/>
            </a:endParaRPr>
          </a:p>
          <a:p>
            <a:pPr>
              <a:defRPr/>
            </a:pPr>
            <a:r>
              <a:rPr lang="en-US" sz="2400" dirty="0" smtClean="0">
                <a:solidFill>
                  <a:srgbClr val="943A34"/>
                </a:solidFill>
                <a:latin typeface="Calibri" charset="0"/>
                <a:ea typeface="ＭＳ Ｐゴシック" charset="0"/>
              </a:rPr>
              <a:t>Does this AS Path represent a viable forwarding path to reach this address prefix?</a:t>
            </a:r>
            <a:endParaRPr lang="en-US" sz="2400" dirty="0">
              <a:solidFill>
                <a:srgbClr val="943A34"/>
              </a:solidFill>
              <a:latin typeface="Calibri" charset="0"/>
              <a:ea typeface="ＭＳ Ｐゴシック" charset="0"/>
            </a:endParaRPr>
          </a:p>
          <a:p>
            <a:pPr>
              <a:buFont typeface="Arial" charset="0"/>
              <a:buNone/>
              <a:defRPr/>
            </a:pPr>
            <a:endParaRPr lang="en-US" sz="2400" dirty="0">
              <a:latin typeface="Calibri" charset="0"/>
              <a:ea typeface="ＭＳ Ｐゴシック" charset="0"/>
            </a:endParaRPr>
          </a:p>
        </p:txBody>
      </p:sp>
    </p:spTree>
    <p:extLst>
      <p:ext uri="{BB962C8B-B14F-4D97-AF65-F5344CB8AC3E}">
        <p14:creationId xmlns:p14="http://schemas.microsoft.com/office/powerpoint/2010/main" val="2884355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normAutofit fontScale="90000"/>
          </a:bodyPr>
          <a:lstStyle/>
          <a:p>
            <a:r>
              <a:rPr lang="en-US">
                <a:latin typeface="Powderfinger Type" charset="0"/>
                <a:ea typeface="ＭＳ Ｐゴシック" charset="0"/>
              </a:rPr>
              <a:t>The Basics of Update Validation</a:t>
            </a:r>
          </a:p>
        </p:txBody>
      </p:sp>
      <p:sp>
        <p:nvSpPr>
          <p:cNvPr id="62466" name="Content Placeholder 2"/>
          <p:cNvSpPr>
            <a:spLocks noGrp="1"/>
          </p:cNvSpPr>
          <p:nvPr>
            <p:ph idx="1"/>
          </p:nvPr>
        </p:nvSpPr>
        <p:spPr>
          <a:xfrm>
            <a:off x="457200" y="1998663"/>
            <a:ext cx="8229600" cy="4525962"/>
          </a:xfrm>
        </p:spPr>
        <p:txBody>
          <a:bodyPr/>
          <a:lstStyle/>
          <a:p>
            <a:pPr>
              <a:spcAft>
                <a:spcPts val="600"/>
              </a:spcAft>
            </a:pPr>
            <a:r>
              <a:rPr lang="en-US" sz="3200" dirty="0">
                <a:latin typeface="Calibri" charset="0"/>
                <a:ea typeface="ＭＳ Ｐゴシック" charset="0"/>
              </a:rPr>
              <a:t>The </a:t>
            </a:r>
            <a:r>
              <a:rPr lang="en-US" sz="3200" dirty="0">
                <a:solidFill>
                  <a:srgbClr val="FF0000"/>
                </a:solidFill>
                <a:latin typeface="Calibri" charset="0"/>
                <a:ea typeface="ＭＳ Ｐゴシック" charset="0"/>
              </a:rPr>
              <a:t>VALIDITY</a:t>
            </a:r>
            <a:r>
              <a:rPr lang="en-US" sz="3200" dirty="0">
                <a:latin typeface="Calibri" charset="0"/>
                <a:ea typeface="ＭＳ Ｐゴシック" charset="0"/>
              </a:rPr>
              <a:t> of the Address and AS number</a:t>
            </a:r>
          </a:p>
          <a:p>
            <a:pPr>
              <a:spcAft>
                <a:spcPts val="600"/>
              </a:spcAft>
            </a:pPr>
            <a:r>
              <a:rPr lang="en-US" sz="3200" dirty="0">
                <a:latin typeface="Calibri" charset="0"/>
                <a:ea typeface="ＭＳ Ｐゴシック" charset="0"/>
              </a:rPr>
              <a:t>The </a:t>
            </a:r>
            <a:r>
              <a:rPr lang="en-US" sz="3200" dirty="0">
                <a:solidFill>
                  <a:srgbClr val="FF0000"/>
                </a:solidFill>
                <a:latin typeface="Calibri" charset="0"/>
                <a:ea typeface="ＭＳ Ｐゴシック" charset="0"/>
              </a:rPr>
              <a:t>AUTHORISATION</a:t>
            </a:r>
            <a:r>
              <a:rPr lang="en-US" sz="3200" dirty="0">
                <a:latin typeface="Calibri" charset="0"/>
                <a:ea typeface="ＭＳ Ｐゴシック" charset="0"/>
              </a:rPr>
              <a:t> provided by the address holder to permit the AS to originate the route</a:t>
            </a:r>
          </a:p>
          <a:p>
            <a:pPr>
              <a:spcAft>
                <a:spcPts val="600"/>
              </a:spcAft>
            </a:pPr>
            <a:r>
              <a:rPr lang="en-US" sz="3200" dirty="0">
                <a:latin typeface="Calibri" charset="0"/>
                <a:ea typeface="ＭＳ Ｐゴシック" charset="0"/>
              </a:rPr>
              <a:t>The </a:t>
            </a:r>
            <a:r>
              <a:rPr lang="en-US" sz="3200" dirty="0">
                <a:solidFill>
                  <a:srgbClr val="FF0000"/>
                </a:solidFill>
                <a:latin typeface="Calibri" charset="0"/>
                <a:ea typeface="ＭＳ Ｐゴシック" charset="0"/>
              </a:rPr>
              <a:t>CORRECTNESS</a:t>
            </a:r>
            <a:r>
              <a:rPr lang="en-US" sz="3200" dirty="0">
                <a:latin typeface="Calibri" charset="0"/>
                <a:ea typeface="ＭＳ Ｐゴシック" charset="0"/>
              </a:rPr>
              <a:t> of the path to reach the destination</a:t>
            </a:r>
          </a:p>
        </p:txBody>
      </p:sp>
    </p:spTree>
    <p:extLst>
      <p:ext uri="{BB962C8B-B14F-4D97-AF65-F5344CB8AC3E}">
        <p14:creationId xmlns:p14="http://schemas.microsoft.com/office/powerpoint/2010/main" val="533704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sz="4000">
                <a:latin typeface="Powderfinger Type" charset="0"/>
                <a:ea typeface="ＭＳ Ｐゴシック" charset="0"/>
              </a:rPr>
              <a:t>Approaches to Validity</a:t>
            </a:r>
            <a:endParaRPr lang="en-US" sz="3600">
              <a:latin typeface="Powderfinger Type" charset="0"/>
              <a:ea typeface="ＭＳ Ｐゴシック" charset="0"/>
            </a:endParaRPr>
          </a:p>
        </p:txBody>
      </p:sp>
      <p:sp>
        <p:nvSpPr>
          <p:cNvPr id="55298" name="Rectangle 3"/>
          <p:cNvSpPr>
            <a:spLocks noGrp="1" noChangeArrowheads="1"/>
          </p:cNvSpPr>
          <p:nvPr>
            <p:ph type="body" idx="1"/>
          </p:nvPr>
        </p:nvSpPr>
        <p:spPr>
          <a:xfrm>
            <a:off x="539750" y="1557338"/>
            <a:ext cx="7993063" cy="4384675"/>
          </a:xfrm>
        </p:spPr>
        <p:txBody>
          <a:bodyPr>
            <a:normAutofit lnSpcReduction="10000"/>
          </a:bodyPr>
          <a:lstStyle/>
          <a:p>
            <a:pPr eaLnBrk="1" hangingPunct="1">
              <a:lnSpc>
                <a:spcPct val="80000"/>
              </a:lnSpc>
              <a:spcAft>
                <a:spcPts val="600"/>
              </a:spcAft>
              <a:defRPr/>
            </a:pPr>
            <a:r>
              <a:rPr lang="en-US" sz="2400" dirty="0" smtClean="0">
                <a:latin typeface="Calibri" charset="0"/>
                <a:ea typeface="ＭＳ Ｐゴシック" charset="0"/>
              </a:rPr>
              <a:t>The awesome power of </a:t>
            </a:r>
            <a:r>
              <a:rPr lang="en-US" sz="2400" dirty="0" err="1" smtClean="0">
                <a:latin typeface="Calibri" charset="0"/>
                <a:ea typeface="ＭＳ Ｐゴシック" charset="0"/>
              </a:rPr>
              <a:t>Whois</a:t>
            </a:r>
            <a:r>
              <a:rPr lang="en-US" sz="2400" dirty="0" smtClean="0">
                <a:latin typeface="Calibri" charset="0"/>
                <a:ea typeface="ＭＳ Ｐゴシック" charset="0"/>
              </a:rPr>
              <a:t>!</a:t>
            </a:r>
            <a:endParaRPr lang="en-US" sz="2000" dirty="0">
              <a:latin typeface="Calibri" charset="0"/>
              <a:ea typeface="ＭＳ Ｐゴシック" charset="0"/>
            </a:endParaRPr>
          </a:p>
          <a:p>
            <a:pPr eaLnBrk="1" hangingPunct="1">
              <a:lnSpc>
                <a:spcPct val="80000"/>
              </a:lnSpc>
              <a:spcAft>
                <a:spcPts val="600"/>
              </a:spcAft>
              <a:defRPr/>
            </a:pPr>
            <a:r>
              <a:rPr lang="en-US" sz="2400" dirty="0" smtClean="0">
                <a:latin typeface="Calibri" charset="0"/>
                <a:ea typeface="ＭＳ Ｐゴシック" charset="0"/>
                <a:sym typeface="Wingdings"/>
              </a:rPr>
              <a:t>Entries in a routing registry</a:t>
            </a:r>
          </a:p>
          <a:p>
            <a:pPr eaLnBrk="1" hangingPunct="1">
              <a:lnSpc>
                <a:spcPct val="80000"/>
              </a:lnSpc>
              <a:spcAft>
                <a:spcPts val="600"/>
              </a:spcAft>
              <a:defRPr/>
            </a:pPr>
            <a:r>
              <a:rPr lang="en-US" sz="2400" dirty="0" smtClean="0">
                <a:latin typeface="Calibri" charset="0"/>
                <a:ea typeface="ＭＳ Ｐゴシック" charset="0"/>
                <a:sym typeface="Wingdings"/>
              </a:rPr>
              <a:t>Delegation of reverse DNS zone</a:t>
            </a:r>
          </a:p>
          <a:p>
            <a:pPr eaLnBrk="1" hangingPunct="1">
              <a:lnSpc>
                <a:spcPct val="80000"/>
              </a:lnSpc>
              <a:spcAft>
                <a:spcPts val="600"/>
              </a:spcAft>
              <a:defRPr/>
            </a:pPr>
            <a:r>
              <a:rPr lang="en-US" sz="2400" dirty="0" smtClean="0">
                <a:latin typeface="Calibri" charset="0"/>
                <a:ea typeface="ＭＳ Ｐゴシック" charset="0"/>
                <a:sym typeface="Wingdings"/>
              </a:rPr>
              <a:t>Certification of an allocation registry entry</a:t>
            </a:r>
          </a:p>
          <a:p>
            <a:pPr eaLnBrk="1" hangingPunct="1">
              <a:lnSpc>
                <a:spcPct val="80000"/>
              </a:lnSpc>
              <a:spcAft>
                <a:spcPts val="600"/>
              </a:spcAft>
              <a:defRPr/>
            </a:pPr>
            <a:endParaRPr lang="en-US" sz="2400" dirty="0" smtClean="0">
              <a:latin typeface="Calibri" charset="0"/>
              <a:ea typeface="ＭＳ Ｐゴシック" charset="0"/>
              <a:sym typeface="Wingdings"/>
            </a:endParaRPr>
          </a:p>
          <a:p>
            <a:pPr marL="0" indent="0" eaLnBrk="1" hangingPunct="1">
              <a:lnSpc>
                <a:spcPct val="80000"/>
              </a:lnSpc>
              <a:spcAft>
                <a:spcPts val="600"/>
              </a:spcAft>
              <a:buFont typeface="Arial" charset="0"/>
              <a:buNone/>
              <a:defRPr/>
            </a:pPr>
            <a:r>
              <a:rPr lang="en-US" sz="2400" dirty="0" smtClean="0">
                <a:latin typeface="Calibri" charset="0"/>
                <a:ea typeface="ＭＳ Ｐゴシック" charset="0"/>
              </a:rPr>
              <a:t>All of these approaches rely on some form of trusted third party attestation to provide information about the address</a:t>
            </a:r>
          </a:p>
          <a:p>
            <a:pPr marL="0" indent="0" eaLnBrk="1" hangingPunct="1">
              <a:lnSpc>
                <a:spcPct val="80000"/>
              </a:lnSpc>
              <a:spcAft>
                <a:spcPts val="600"/>
              </a:spcAft>
              <a:buFont typeface="Arial" charset="0"/>
              <a:buNone/>
              <a:defRPr/>
            </a:pPr>
            <a:r>
              <a:rPr lang="en-US" sz="2400" dirty="0" smtClean="0">
                <a:latin typeface="Calibri" charset="0"/>
                <a:ea typeface="ＭＳ Ｐゴシック" charset="0"/>
              </a:rPr>
              <a:t>The credentials of the party holding the address are not well described in the first two approaches</a:t>
            </a:r>
          </a:p>
          <a:p>
            <a:pPr marL="0" indent="0" eaLnBrk="1" hangingPunct="1">
              <a:lnSpc>
                <a:spcPct val="80000"/>
              </a:lnSpc>
              <a:spcAft>
                <a:spcPts val="600"/>
              </a:spcAft>
              <a:buFont typeface="Arial" charset="0"/>
              <a:buNone/>
              <a:defRPr/>
            </a:pPr>
            <a:r>
              <a:rPr lang="en-US" sz="2400" dirty="0" smtClean="0">
                <a:latin typeface="Calibri" charset="0"/>
                <a:ea typeface="ＭＳ Ｐゴシック" charset="0"/>
              </a:rPr>
              <a:t>For reverse DNS it</a:t>
            </a:r>
            <a:r>
              <a:rPr lang="fr-FR" sz="2400" dirty="0" smtClean="0">
                <a:latin typeface="Calibri" charset="0"/>
                <a:ea typeface="ＭＳ Ｐゴシック" charset="0"/>
              </a:rPr>
              <a:t>’</a:t>
            </a:r>
            <a:r>
              <a:rPr lang="en-US" sz="2400" dirty="0" smtClean="0">
                <a:latin typeface="Calibri" charset="0"/>
                <a:ea typeface="ＭＳ Ｐゴシック" charset="0"/>
              </a:rPr>
              <a:t>s the delegated zone admin </a:t>
            </a:r>
          </a:p>
          <a:p>
            <a:pPr marL="0" indent="0" eaLnBrk="1" hangingPunct="1">
              <a:lnSpc>
                <a:spcPct val="80000"/>
              </a:lnSpc>
              <a:spcAft>
                <a:spcPts val="600"/>
              </a:spcAft>
              <a:buFont typeface="Arial" charset="0"/>
              <a:buNone/>
              <a:defRPr/>
            </a:pPr>
            <a:r>
              <a:rPr lang="en-US" sz="2400" dirty="0" smtClean="0">
                <a:latin typeface="Calibri" charset="0"/>
                <a:ea typeface="ＭＳ Ｐゴシック" charset="0"/>
              </a:rPr>
              <a:t>For certification it</a:t>
            </a:r>
            <a:r>
              <a:rPr lang="fr-FR" sz="2400" dirty="0" smtClean="0">
                <a:latin typeface="Calibri" charset="0"/>
                <a:ea typeface="ＭＳ Ｐゴシック" charset="0"/>
              </a:rPr>
              <a:t>’</a:t>
            </a:r>
            <a:r>
              <a:rPr lang="en-US" sz="2400" dirty="0" smtClean="0">
                <a:latin typeface="Calibri" charset="0"/>
                <a:ea typeface="ＭＳ Ｐゴシック" charset="0"/>
              </a:rPr>
              <a:t>s the holder of the private key</a:t>
            </a:r>
          </a:p>
        </p:txBody>
      </p:sp>
    </p:spTree>
    <p:extLst>
      <p:ext uri="{BB962C8B-B14F-4D97-AF65-F5344CB8AC3E}">
        <p14:creationId xmlns:p14="http://schemas.microsoft.com/office/powerpoint/2010/main" val="27418050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normAutofit fontScale="90000"/>
          </a:bodyPr>
          <a:lstStyle/>
          <a:p>
            <a:pPr eaLnBrk="1" hangingPunct="1"/>
            <a:r>
              <a:rPr lang="en-US" sz="4000">
                <a:latin typeface="Powderfinger Type" charset="0"/>
                <a:ea typeface="ＭＳ Ｐゴシック" charset="0"/>
              </a:rPr>
              <a:t>None of these Approaches are a Perfect Fit</a:t>
            </a:r>
            <a:endParaRPr lang="en-US" sz="3600">
              <a:latin typeface="Powderfinger Type" charset="0"/>
              <a:ea typeface="ＭＳ Ｐゴシック" charset="0"/>
            </a:endParaRPr>
          </a:p>
        </p:txBody>
      </p:sp>
      <p:sp>
        <p:nvSpPr>
          <p:cNvPr id="55298" name="Rectangle 3"/>
          <p:cNvSpPr>
            <a:spLocks noGrp="1" noChangeArrowheads="1"/>
          </p:cNvSpPr>
          <p:nvPr>
            <p:ph type="body" idx="1"/>
          </p:nvPr>
        </p:nvSpPr>
        <p:spPr>
          <a:xfrm>
            <a:off x="539750" y="1924050"/>
            <a:ext cx="7993063" cy="4384675"/>
          </a:xfrm>
        </p:spPr>
        <p:txBody>
          <a:bodyPr>
            <a:normAutofit lnSpcReduction="10000"/>
          </a:bodyPr>
          <a:lstStyle/>
          <a:p>
            <a:pPr marL="0" indent="0" eaLnBrk="1" hangingPunct="1">
              <a:lnSpc>
                <a:spcPct val="80000"/>
              </a:lnSpc>
              <a:spcAft>
                <a:spcPts val="600"/>
              </a:spcAft>
              <a:buFont typeface="Arial" charset="0"/>
              <a:buNone/>
              <a:defRPr/>
            </a:pPr>
            <a:r>
              <a:rPr lang="en-US" sz="2400" dirty="0" smtClean="0">
                <a:latin typeface="Calibri" charset="0"/>
                <a:ea typeface="ＭＳ Ｐゴシック" charset="0"/>
                <a:sym typeface="Wingdings"/>
              </a:rPr>
              <a:t>Route Registries:</a:t>
            </a:r>
            <a:endParaRPr lang="en-US" sz="1800" dirty="0" smtClean="0">
              <a:latin typeface="Calibri" charset="0"/>
              <a:ea typeface="ＭＳ Ｐゴシック" charset="0"/>
              <a:sym typeface="Wingdings"/>
            </a:endParaRPr>
          </a:p>
          <a:p>
            <a:pPr eaLnBrk="1" hangingPunct="1">
              <a:lnSpc>
                <a:spcPct val="80000"/>
              </a:lnSpc>
              <a:spcAft>
                <a:spcPts val="600"/>
              </a:spcAft>
              <a:defRPr/>
            </a:pPr>
            <a:r>
              <a:rPr lang="en-US" sz="1800" dirty="0" smtClean="0">
                <a:latin typeface="Calibri" charset="0"/>
                <a:ea typeface="ＭＳ Ｐゴシック" charset="0"/>
                <a:sym typeface="Wingdings"/>
              </a:rPr>
              <a:t>The route registry model relies on the maintenance of a trustable registry write access model. Too often this access model becomes a Mail From access or user / password. Efforts to move to keyed access and user certs have often foundered on user resistance to cert management tools in user systems</a:t>
            </a:r>
          </a:p>
          <a:p>
            <a:pPr eaLnBrk="1" hangingPunct="1">
              <a:lnSpc>
                <a:spcPct val="80000"/>
              </a:lnSpc>
              <a:spcAft>
                <a:spcPts val="600"/>
              </a:spcAft>
              <a:defRPr/>
            </a:pPr>
            <a:r>
              <a:rPr lang="en-US" sz="1800" dirty="0" smtClean="0">
                <a:latin typeface="Calibri" charset="0"/>
                <a:ea typeface="ＭＳ Ｐゴシック" charset="0"/>
                <a:sym typeface="Wingdings"/>
              </a:rPr>
              <a:t>There is no single IRR, but many IRRs each with partial (and sometimes conflicting data) or dubious quality and uncertain validity</a:t>
            </a:r>
          </a:p>
          <a:p>
            <a:pPr eaLnBrk="1" hangingPunct="1">
              <a:lnSpc>
                <a:spcPct val="80000"/>
              </a:lnSpc>
              <a:spcAft>
                <a:spcPts val="600"/>
              </a:spcAft>
              <a:defRPr/>
            </a:pPr>
            <a:r>
              <a:rPr lang="en-US" sz="1800" dirty="0" smtClean="0">
                <a:latin typeface="Calibri" charset="0"/>
                <a:ea typeface="ＭＳ Ｐゴシック" charset="0"/>
                <a:sym typeface="Wingdings"/>
              </a:rPr>
              <a:t>The Route Registry Object access model is variously implemented</a:t>
            </a:r>
          </a:p>
          <a:p>
            <a:pPr eaLnBrk="1" hangingPunct="1">
              <a:lnSpc>
                <a:spcPct val="80000"/>
              </a:lnSpc>
              <a:spcAft>
                <a:spcPts val="600"/>
              </a:spcAft>
              <a:defRPr/>
            </a:pPr>
            <a:r>
              <a:rPr lang="en-US" sz="1800" dirty="0" smtClean="0">
                <a:latin typeface="Calibri" charset="0"/>
                <a:ea typeface="ＭＳ Ｐゴシック" charset="0"/>
                <a:sym typeface="Wingdings"/>
              </a:rPr>
              <a:t>All this can be improved, but to do so probably requires keys (and certs) and signed objects</a:t>
            </a:r>
          </a:p>
          <a:p>
            <a:pPr eaLnBrk="1" hangingPunct="1">
              <a:lnSpc>
                <a:spcPct val="80000"/>
              </a:lnSpc>
              <a:spcAft>
                <a:spcPts val="600"/>
              </a:spcAft>
              <a:defRPr/>
            </a:pPr>
            <a:r>
              <a:rPr lang="en-US" sz="1800" dirty="0" smtClean="0">
                <a:latin typeface="Calibri" charset="0"/>
                <a:ea typeface="ＭＳ Ｐゴシック" charset="0"/>
                <a:sym typeface="Wingdings"/>
              </a:rPr>
              <a:t>In theory, and practice, this can work for a diligent, mutually trusting community using simple origination registry objects</a:t>
            </a:r>
          </a:p>
          <a:p>
            <a:pPr eaLnBrk="1" hangingPunct="1">
              <a:lnSpc>
                <a:spcPct val="80000"/>
              </a:lnSpc>
              <a:spcAft>
                <a:spcPts val="600"/>
              </a:spcAft>
              <a:defRPr/>
            </a:pPr>
            <a:r>
              <a:rPr lang="en-US" sz="1800" dirty="0">
                <a:latin typeface="Calibri" charset="0"/>
                <a:ea typeface="ＭＳ Ｐゴシック" charset="0"/>
                <a:sym typeface="Wingdings"/>
              </a:rPr>
              <a:t>I</a:t>
            </a:r>
            <a:r>
              <a:rPr lang="en-US" sz="1800" dirty="0" smtClean="0">
                <a:latin typeface="Calibri" charset="0"/>
                <a:ea typeface="ＭＳ Ｐゴシック" charset="0"/>
                <a:sym typeface="Wingdings"/>
              </a:rPr>
              <a:t>f you operate a network high in the interconnection hierarchy, then the large ACL filters pose a scaling issue in terms of router </a:t>
            </a:r>
            <a:r>
              <a:rPr lang="en-US" sz="1800" dirty="0" err="1" smtClean="0">
                <a:latin typeface="Calibri" charset="0"/>
                <a:ea typeface="ＭＳ Ｐゴシック" charset="0"/>
                <a:sym typeface="Wingdings"/>
              </a:rPr>
              <a:t>config</a:t>
            </a:r>
            <a:r>
              <a:rPr lang="en-US" sz="1800" dirty="0" smtClean="0">
                <a:latin typeface="Calibri" charset="0"/>
                <a:ea typeface="ＭＳ Ｐゴシック" charset="0"/>
                <a:sym typeface="Wingdings"/>
              </a:rPr>
              <a:t> / state bloat</a:t>
            </a:r>
          </a:p>
          <a:p>
            <a:pPr eaLnBrk="1" hangingPunct="1">
              <a:lnSpc>
                <a:spcPct val="80000"/>
              </a:lnSpc>
              <a:spcAft>
                <a:spcPts val="600"/>
              </a:spcAft>
              <a:defRPr/>
            </a:pPr>
            <a:r>
              <a:rPr lang="en-US" sz="1800" dirty="0">
                <a:latin typeface="Calibri" charset="0"/>
                <a:ea typeface="ＭＳ Ｐゴシック" charset="0"/>
                <a:sym typeface="Wingdings"/>
              </a:rPr>
              <a:t>T</a:t>
            </a:r>
            <a:r>
              <a:rPr lang="en-US" sz="1800" dirty="0" smtClean="0">
                <a:latin typeface="Calibri" charset="0"/>
                <a:ea typeface="ＭＳ Ｐゴシック" charset="0"/>
                <a:sym typeface="Wingdings"/>
              </a:rPr>
              <a:t>he operating overhead of maintaining current accurate data is high and the integrity of the route registry contents is vulnerable to bad actors</a:t>
            </a:r>
          </a:p>
          <a:p>
            <a:pPr eaLnBrk="1" hangingPunct="1">
              <a:lnSpc>
                <a:spcPct val="80000"/>
              </a:lnSpc>
              <a:spcAft>
                <a:spcPts val="600"/>
              </a:spcAft>
              <a:defRPr/>
            </a:pPr>
            <a:endParaRPr lang="en-US" sz="1800" dirty="0" smtClean="0">
              <a:latin typeface="Calibri" charset="0"/>
              <a:ea typeface="ＭＳ Ｐゴシック" charset="0"/>
              <a:sym typeface="Wingdings"/>
            </a:endParaRPr>
          </a:p>
          <a:p>
            <a:pPr eaLnBrk="1" hangingPunct="1">
              <a:lnSpc>
                <a:spcPct val="80000"/>
              </a:lnSpc>
              <a:spcAft>
                <a:spcPts val="600"/>
              </a:spcAft>
              <a:defRPr/>
            </a:pPr>
            <a:endParaRPr lang="en-US" sz="1800" dirty="0" smtClean="0">
              <a:latin typeface="Calibri" charset="0"/>
              <a:ea typeface="ＭＳ Ｐゴシック" charset="0"/>
              <a:sym typeface="Wingdings"/>
            </a:endParaRPr>
          </a:p>
          <a:p>
            <a:pPr eaLnBrk="1" hangingPunct="1">
              <a:lnSpc>
                <a:spcPct val="80000"/>
              </a:lnSpc>
              <a:spcAft>
                <a:spcPts val="600"/>
              </a:spcAft>
              <a:defRPr/>
            </a:pPr>
            <a:endParaRPr lang="en-US" sz="1800" dirty="0">
              <a:latin typeface="Calibri" charset="0"/>
              <a:ea typeface="ＭＳ Ｐゴシック" charset="0"/>
            </a:endParaRPr>
          </a:p>
        </p:txBody>
      </p:sp>
    </p:spTree>
    <p:extLst>
      <p:ext uri="{BB962C8B-B14F-4D97-AF65-F5344CB8AC3E}">
        <p14:creationId xmlns:p14="http://schemas.microsoft.com/office/powerpoint/2010/main" val="13469853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fontScale="90000"/>
          </a:bodyPr>
          <a:lstStyle/>
          <a:p>
            <a:pPr eaLnBrk="1" hangingPunct="1"/>
            <a:r>
              <a:rPr lang="en-US" sz="4000">
                <a:latin typeface="Powderfinger Type" charset="0"/>
                <a:ea typeface="ＭＳ Ｐゴシック" charset="0"/>
              </a:rPr>
              <a:t>None of these Approaches are a Perfect Fit</a:t>
            </a:r>
            <a:endParaRPr lang="en-US" sz="3600">
              <a:latin typeface="Powderfinger Type" charset="0"/>
              <a:ea typeface="ＭＳ Ｐゴシック" charset="0"/>
            </a:endParaRPr>
          </a:p>
        </p:txBody>
      </p:sp>
      <p:sp>
        <p:nvSpPr>
          <p:cNvPr id="55298" name="Rectangle 3"/>
          <p:cNvSpPr>
            <a:spLocks noGrp="1" noChangeArrowheads="1"/>
          </p:cNvSpPr>
          <p:nvPr>
            <p:ph type="body" idx="1"/>
          </p:nvPr>
        </p:nvSpPr>
        <p:spPr>
          <a:xfrm>
            <a:off x="539750" y="1844675"/>
            <a:ext cx="7993063" cy="4384675"/>
          </a:xfrm>
        </p:spPr>
        <p:txBody>
          <a:bodyPr/>
          <a:lstStyle/>
          <a:p>
            <a:pPr marL="0" indent="0" eaLnBrk="1" hangingPunct="1">
              <a:lnSpc>
                <a:spcPct val="80000"/>
              </a:lnSpc>
              <a:spcAft>
                <a:spcPts val="600"/>
              </a:spcAft>
              <a:buFont typeface="Arial" charset="0"/>
              <a:buNone/>
              <a:defRPr/>
            </a:pPr>
            <a:r>
              <a:rPr lang="en-US" sz="2800" dirty="0" smtClean="0">
                <a:latin typeface="Calibri" charset="0"/>
                <a:ea typeface="ＭＳ Ｐゴシック" charset="0"/>
                <a:sym typeface="Wingdings"/>
              </a:rPr>
              <a:t>Populating Reverse DNS:</a:t>
            </a:r>
          </a:p>
          <a:p>
            <a:pPr eaLnBrk="1" hangingPunct="1">
              <a:lnSpc>
                <a:spcPct val="80000"/>
              </a:lnSpc>
              <a:spcAft>
                <a:spcPts val="600"/>
              </a:spcAft>
              <a:defRPr/>
            </a:pPr>
            <a:r>
              <a:rPr lang="en-US" sz="2000" dirty="0" smtClean="0">
                <a:latin typeface="Calibri" charset="0"/>
                <a:ea typeface="ＭＳ Ｐゴシック" charset="0"/>
                <a:sym typeface="Wingdings"/>
              </a:rPr>
              <a:t>The reverse DNS model does not cleanly map across CIDR delegations</a:t>
            </a:r>
          </a:p>
          <a:p>
            <a:pPr lvl="1" eaLnBrk="1" hangingPunct="1">
              <a:lnSpc>
                <a:spcPct val="80000"/>
              </a:lnSpc>
              <a:spcAft>
                <a:spcPts val="600"/>
              </a:spcAft>
              <a:defRPr/>
            </a:pPr>
            <a:r>
              <a:rPr lang="en-US" sz="1600" dirty="0" smtClean="0">
                <a:latin typeface="Calibri" charset="0"/>
                <a:ea typeface="ＭＳ Ｐゴシック" charset="0"/>
                <a:sym typeface="Wingdings"/>
              </a:rPr>
              <a:t>It can be coerced to do so, but its not a smooth fit</a:t>
            </a:r>
          </a:p>
          <a:p>
            <a:pPr eaLnBrk="1" hangingPunct="1">
              <a:lnSpc>
                <a:spcPct val="80000"/>
              </a:lnSpc>
              <a:spcAft>
                <a:spcPts val="600"/>
              </a:spcAft>
              <a:defRPr/>
            </a:pPr>
            <a:r>
              <a:rPr lang="en-US" sz="2000" dirty="0" smtClean="0">
                <a:latin typeface="Calibri" charset="0"/>
                <a:ea typeface="ＭＳ Ｐゴシック" charset="0"/>
                <a:sym typeface="Wingdings"/>
              </a:rPr>
              <a:t>The approach relies on integrity of zone delegation and management</a:t>
            </a:r>
          </a:p>
          <a:p>
            <a:pPr eaLnBrk="1" hangingPunct="1">
              <a:lnSpc>
                <a:spcPct val="80000"/>
              </a:lnSpc>
              <a:spcAft>
                <a:spcPts val="600"/>
              </a:spcAft>
              <a:defRPr/>
            </a:pPr>
            <a:r>
              <a:rPr lang="en-US" sz="2000" dirty="0" smtClean="0">
                <a:latin typeface="Calibri" charset="0"/>
                <a:ea typeface="ＭＳ Ｐゴシック" charset="0"/>
                <a:sym typeface="Wingdings"/>
              </a:rPr>
              <a:t>Mapping AS numbers?</a:t>
            </a:r>
          </a:p>
          <a:p>
            <a:pPr lvl="1" eaLnBrk="1" hangingPunct="1">
              <a:lnSpc>
                <a:spcPct val="80000"/>
              </a:lnSpc>
              <a:spcAft>
                <a:spcPts val="600"/>
              </a:spcAft>
              <a:defRPr/>
            </a:pPr>
            <a:r>
              <a:rPr lang="en-US" sz="1600" dirty="0" smtClean="0">
                <a:latin typeface="Calibri" charset="0"/>
                <a:ea typeface="ＭＳ Ｐゴシック" charset="0"/>
                <a:sym typeface="Wingdings"/>
              </a:rPr>
              <a:t>How can you answer “assemble the list of all addresses originated by an AS” if all you have in the reverse DNS is address -&gt; AS mapping</a:t>
            </a:r>
          </a:p>
          <a:p>
            <a:pPr eaLnBrk="1" hangingPunct="1">
              <a:lnSpc>
                <a:spcPct val="80000"/>
              </a:lnSpc>
              <a:spcAft>
                <a:spcPts val="600"/>
              </a:spcAft>
              <a:defRPr/>
            </a:pPr>
            <a:r>
              <a:rPr lang="en-US" sz="2000" dirty="0" smtClean="0">
                <a:latin typeface="Calibri" charset="0"/>
                <a:ea typeface="ＭＳ Ｐゴシック" charset="0"/>
                <a:sym typeface="Wingdings"/>
              </a:rPr>
              <a:t>Integrity of critical information in the DNS really needs DNSSEC</a:t>
            </a:r>
          </a:p>
          <a:p>
            <a:pPr lvl="1" eaLnBrk="1" hangingPunct="1">
              <a:lnSpc>
                <a:spcPct val="80000"/>
              </a:lnSpc>
              <a:spcAft>
                <a:spcPts val="600"/>
              </a:spcAft>
              <a:defRPr/>
            </a:pPr>
            <a:r>
              <a:rPr lang="en-US" sz="1600" dirty="0" smtClean="0">
                <a:latin typeface="Calibri" charset="0"/>
                <a:ea typeface="ＭＳ Ｐゴシック" charset="0"/>
                <a:sym typeface="Wingdings"/>
              </a:rPr>
              <a:t>Which in turn implies private key management tools and practices on the part of address holders</a:t>
            </a:r>
          </a:p>
          <a:p>
            <a:pPr eaLnBrk="1" hangingPunct="1">
              <a:lnSpc>
                <a:spcPct val="80000"/>
              </a:lnSpc>
              <a:spcAft>
                <a:spcPts val="600"/>
              </a:spcAft>
              <a:defRPr/>
            </a:pPr>
            <a:r>
              <a:rPr lang="en-US" sz="2000" dirty="0" smtClean="0">
                <a:latin typeface="Calibri" charset="0"/>
                <a:ea typeface="ＭＳ Ｐゴシック" charset="0"/>
                <a:sym typeface="Wingdings"/>
              </a:rPr>
              <a:t>Would this approach be a case of overloading the DNS?</a:t>
            </a:r>
          </a:p>
          <a:p>
            <a:pPr eaLnBrk="1" hangingPunct="1">
              <a:lnSpc>
                <a:spcPct val="80000"/>
              </a:lnSpc>
              <a:spcAft>
                <a:spcPts val="600"/>
              </a:spcAft>
              <a:defRPr/>
            </a:pPr>
            <a:endParaRPr lang="en-US" sz="2000" dirty="0" smtClean="0">
              <a:latin typeface="Calibri" charset="0"/>
              <a:ea typeface="ＭＳ Ｐゴシック" charset="0"/>
              <a:sym typeface="Wingdings"/>
            </a:endParaRPr>
          </a:p>
          <a:p>
            <a:pPr eaLnBrk="1" hangingPunct="1">
              <a:lnSpc>
                <a:spcPct val="80000"/>
              </a:lnSpc>
              <a:spcAft>
                <a:spcPts val="600"/>
              </a:spcAft>
              <a:defRPr/>
            </a:pPr>
            <a:endParaRPr lang="en-US" sz="2000" dirty="0" smtClean="0">
              <a:latin typeface="Calibri" charset="0"/>
              <a:ea typeface="ＭＳ Ｐゴシック" charset="0"/>
              <a:sym typeface="Wingdings"/>
            </a:endParaRPr>
          </a:p>
          <a:p>
            <a:pPr eaLnBrk="1" hangingPunct="1">
              <a:lnSpc>
                <a:spcPct val="80000"/>
              </a:lnSpc>
              <a:spcAft>
                <a:spcPts val="600"/>
              </a:spcAft>
              <a:defRPr/>
            </a:pPr>
            <a:endParaRPr lang="en-US" sz="2000" dirty="0">
              <a:latin typeface="Calibri" charset="0"/>
              <a:ea typeface="ＭＳ Ｐゴシック" charset="0"/>
            </a:endParaRPr>
          </a:p>
        </p:txBody>
      </p:sp>
    </p:spTree>
    <p:extLst>
      <p:ext uri="{BB962C8B-B14F-4D97-AF65-F5344CB8AC3E}">
        <p14:creationId xmlns:p14="http://schemas.microsoft.com/office/powerpoint/2010/main" val="18168815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normAutofit fontScale="90000"/>
          </a:bodyPr>
          <a:lstStyle/>
          <a:p>
            <a:pPr eaLnBrk="1" hangingPunct="1"/>
            <a:r>
              <a:rPr lang="en-US" sz="4000">
                <a:latin typeface="Powderfinger Type" charset="0"/>
                <a:ea typeface="ＭＳ Ｐゴシック" charset="0"/>
              </a:rPr>
              <a:t>None of these Approaches are a Perfect Fit</a:t>
            </a:r>
            <a:endParaRPr lang="en-US" sz="3600">
              <a:latin typeface="Powderfinger Type" charset="0"/>
              <a:ea typeface="ＭＳ Ｐゴシック" charset="0"/>
            </a:endParaRPr>
          </a:p>
        </p:txBody>
      </p:sp>
      <p:sp>
        <p:nvSpPr>
          <p:cNvPr id="55298" name="Rectangle 3"/>
          <p:cNvSpPr>
            <a:spLocks noGrp="1" noChangeArrowheads="1"/>
          </p:cNvSpPr>
          <p:nvPr>
            <p:ph type="body" idx="1"/>
          </p:nvPr>
        </p:nvSpPr>
        <p:spPr>
          <a:xfrm>
            <a:off x="539750" y="1997075"/>
            <a:ext cx="7993063" cy="4168775"/>
          </a:xfrm>
        </p:spPr>
        <p:txBody>
          <a:bodyPr/>
          <a:lstStyle/>
          <a:p>
            <a:pPr marL="0" indent="0" eaLnBrk="1" hangingPunct="1">
              <a:lnSpc>
                <a:spcPct val="80000"/>
              </a:lnSpc>
              <a:spcAft>
                <a:spcPts val="600"/>
              </a:spcAft>
              <a:buFont typeface="Arial" charset="0"/>
              <a:buNone/>
              <a:defRPr/>
            </a:pPr>
            <a:r>
              <a:rPr lang="en-US" sz="2800" dirty="0" smtClean="0">
                <a:latin typeface="Calibri" charset="0"/>
                <a:ea typeface="ＭＳ Ｐゴシック" charset="0"/>
                <a:sym typeface="Wingdings"/>
              </a:rPr>
              <a:t>Number PKI:</a:t>
            </a:r>
          </a:p>
          <a:p>
            <a:pPr eaLnBrk="1" hangingPunct="1">
              <a:lnSpc>
                <a:spcPct val="80000"/>
              </a:lnSpc>
              <a:spcAft>
                <a:spcPts val="600"/>
              </a:spcAft>
              <a:defRPr/>
            </a:pPr>
            <a:r>
              <a:rPr lang="en-US" sz="2000" dirty="0" smtClean="0">
                <a:latin typeface="Calibri" charset="0"/>
                <a:ea typeface="ＭＳ Ｐゴシック" charset="0"/>
                <a:sym typeface="Wingdings"/>
              </a:rPr>
              <a:t>A PKI for Addresses and AS numbers has issues has its own issues</a:t>
            </a:r>
          </a:p>
          <a:p>
            <a:pPr eaLnBrk="1" hangingPunct="1">
              <a:lnSpc>
                <a:spcPct val="80000"/>
              </a:lnSpc>
              <a:spcAft>
                <a:spcPts val="600"/>
              </a:spcAft>
              <a:defRPr/>
            </a:pPr>
            <a:r>
              <a:rPr lang="en-US" sz="2000" dirty="0" smtClean="0">
                <a:latin typeface="Calibri" charset="0"/>
                <a:ea typeface="ＭＳ Ｐゴシック" charset="0"/>
                <a:sym typeface="Wingdings"/>
              </a:rPr>
              <a:t>Key / Cert management for a new PKI requires a dedicated tool set</a:t>
            </a:r>
          </a:p>
          <a:p>
            <a:pPr eaLnBrk="1" hangingPunct="1">
              <a:lnSpc>
                <a:spcPct val="80000"/>
              </a:lnSpc>
              <a:spcAft>
                <a:spcPts val="600"/>
              </a:spcAft>
              <a:defRPr/>
            </a:pPr>
            <a:r>
              <a:rPr lang="en-US" sz="2000" dirty="0" smtClean="0">
                <a:latin typeface="Calibri" charset="0"/>
                <a:ea typeface="ＭＳ Ｐゴシック" charset="0"/>
                <a:sym typeface="Wingdings"/>
              </a:rPr>
              <a:t>End User unfamiliarity with managing keys is an issue</a:t>
            </a:r>
          </a:p>
          <a:p>
            <a:pPr eaLnBrk="1" hangingPunct="1">
              <a:lnSpc>
                <a:spcPct val="80000"/>
              </a:lnSpc>
              <a:spcAft>
                <a:spcPts val="600"/>
              </a:spcAft>
              <a:defRPr/>
            </a:pPr>
            <a:r>
              <a:rPr lang="en-US" sz="2000" dirty="0" smtClean="0">
                <a:latin typeface="Calibri" charset="0"/>
                <a:ea typeface="ＭＳ Ｐゴシック" charset="0"/>
                <a:sym typeface="Wingdings"/>
              </a:rPr>
              <a:t>Current hardware and software tools for use in this PKI tend to be “raw” and they expose much of the underlying mechanics of the crypto system to the user</a:t>
            </a:r>
          </a:p>
          <a:p>
            <a:pPr eaLnBrk="1" hangingPunct="1">
              <a:lnSpc>
                <a:spcPct val="80000"/>
              </a:lnSpc>
              <a:spcAft>
                <a:spcPts val="600"/>
              </a:spcAft>
              <a:defRPr/>
            </a:pPr>
            <a:r>
              <a:rPr lang="en-US" sz="2000" dirty="0" smtClean="0">
                <a:latin typeface="Calibri" charset="0"/>
                <a:ea typeface="ＭＳ Ｐゴシック" charset="0"/>
                <a:sym typeface="Wingdings"/>
              </a:rPr>
              <a:t>Distribution of Certificates and CRLs using “just in case” flooding and runs into a novel set of issues of distribution and synchronization of routing information and the associated credentials that need to be used to validate the routing information</a:t>
            </a:r>
          </a:p>
          <a:p>
            <a:pPr marL="0" indent="0" eaLnBrk="1" hangingPunct="1">
              <a:lnSpc>
                <a:spcPct val="80000"/>
              </a:lnSpc>
              <a:spcAft>
                <a:spcPts val="600"/>
              </a:spcAft>
              <a:buFont typeface="Arial" charset="0"/>
              <a:buNone/>
              <a:defRPr/>
            </a:pPr>
            <a:endParaRPr lang="en-US" sz="2000" dirty="0" smtClean="0">
              <a:latin typeface="Calibri" charset="0"/>
              <a:ea typeface="ＭＳ Ｐゴシック" charset="0"/>
              <a:sym typeface="Wingdings"/>
            </a:endParaRPr>
          </a:p>
          <a:p>
            <a:pPr eaLnBrk="1" hangingPunct="1">
              <a:lnSpc>
                <a:spcPct val="80000"/>
              </a:lnSpc>
              <a:spcAft>
                <a:spcPts val="600"/>
              </a:spcAft>
              <a:defRPr/>
            </a:pPr>
            <a:endParaRPr lang="en-US" sz="1200" dirty="0" smtClean="0">
              <a:latin typeface="Calibri" charset="0"/>
              <a:ea typeface="ＭＳ Ｐゴシック" charset="0"/>
              <a:sym typeface="Wingdings"/>
            </a:endParaRPr>
          </a:p>
          <a:p>
            <a:pPr eaLnBrk="1" hangingPunct="1">
              <a:lnSpc>
                <a:spcPct val="80000"/>
              </a:lnSpc>
              <a:spcAft>
                <a:spcPts val="600"/>
              </a:spcAft>
              <a:defRPr/>
            </a:pPr>
            <a:endParaRPr lang="en-US" sz="2000" dirty="0" smtClean="0">
              <a:latin typeface="Calibri" charset="0"/>
              <a:ea typeface="ＭＳ Ｐゴシック" charset="0"/>
              <a:sym typeface="Wingdings"/>
            </a:endParaRPr>
          </a:p>
          <a:p>
            <a:pPr eaLnBrk="1" hangingPunct="1">
              <a:lnSpc>
                <a:spcPct val="80000"/>
              </a:lnSpc>
              <a:spcAft>
                <a:spcPts val="600"/>
              </a:spcAft>
              <a:defRPr/>
            </a:pPr>
            <a:endParaRPr lang="en-US" sz="2000" dirty="0" smtClean="0">
              <a:latin typeface="Calibri" charset="0"/>
              <a:ea typeface="ＭＳ Ｐゴシック" charset="0"/>
              <a:sym typeface="Wingdings"/>
            </a:endParaRPr>
          </a:p>
          <a:p>
            <a:pPr eaLnBrk="1" hangingPunct="1">
              <a:lnSpc>
                <a:spcPct val="80000"/>
              </a:lnSpc>
              <a:spcAft>
                <a:spcPts val="600"/>
              </a:spcAft>
              <a:defRPr/>
            </a:pPr>
            <a:endParaRPr lang="en-US" sz="2000" dirty="0">
              <a:latin typeface="Calibri" charset="0"/>
              <a:ea typeface="ＭＳ Ｐゴシック" charset="0"/>
            </a:endParaRPr>
          </a:p>
        </p:txBody>
      </p:sp>
    </p:spTree>
    <p:extLst>
      <p:ext uri="{BB962C8B-B14F-4D97-AF65-F5344CB8AC3E}">
        <p14:creationId xmlns:p14="http://schemas.microsoft.com/office/powerpoint/2010/main" val="2967724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Tree>
    <p:extLst>
      <p:ext uri="{BB962C8B-B14F-4D97-AF65-F5344CB8AC3E}">
        <p14:creationId xmlns:p14="http://schemas.microsoft.com/office/powerpoint/2010/main" val="787289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normAutofit fontScale="90000"/>
          </a:bodyPr>
          <a:lstStyle/>
          <a:p>
            <a:pPr eaLnBrk="1" hangingPunct="1"/>
            <a:r>
              <a:rPr lang="en-US" sz="4000">
                <a:latin typeface="Powderfinger Type" charset="0"/>
                <a:ea typeface="ＭＳ Ｐゴシック" charset="0"/>
              </a:rPr>
              <a:t>A Foundation for Routing Security</a:t>
            </a:r>
            <a:endParaRPr lang="en-US" sz="3600">
              <a:latin typeface="Powderfinger Type" charset="0"/>
              <a:ea typeface="ＭＳ Ｐゴシック" charset="0"/>
            </a:endParaRPr>
          </a:p>
        </p:txBody>
      </p:sp>
      <p:sp>
        <p:nvSpPr>
          <p:cNvPr id="68610" name="Rectangle 3"/>
          <p:cNvSpPr>
            <a:spLocks noGrp="1" noChangeArrowheads="1"/>
          </p:cNvSpPr>
          <p:nvPr>
            <p:ph type="body" idx="1"/>
          </p:nvPr>
        </p:nvSpPr>
        <p:spPr>
          <a:xfrm>
            <a:off x="466725" y="1989138"/>
            <a:ext cx="7993063" cy="4384675"/>
          </a:xfrm>
        </p:spPr>
        <p:txBody>
          <a:bodyPr/>
          <a:lstStyle/>
          <a:p>
            <a:pPr lvl="1" eaLnBrk="1" hangingPunct="1">
              <a:lnSpc>
                <a:spcPct val="90000"/>
              </a:lnSpc>
              <a:buFont typeface="Wingdings" charset="0"/>
              <a:buNone/>
            </a:pPr>
            <a:r>
              <a:rPr lang="en-US" sz="2400" dirty="0">
                <a:latin typeface="Calibri" charset="0"/>
                <a:ea typeface="ＭＳ Ｐゴシック" charset="0"/>
              </a:rPr>
              <a:t>A PKI for addresses and ASNs makes a lot of sense: (*)</a:t>
            </a:r>
          </a:p>
          <a:p>
            <a:pPr lvl="1" eaLnBrk="1" hangingPunct="1">
              <a:lnSpc>
                <a:spcPct val="90000"/>
              </a:lnSpc>
              <a:buFont typeface="Wingdings" charset="0"/>
              <a:buNone/>
            </a:pPr>
            <a:endParaRPr lang="en-US" sz="2400" dirty="0">
              <a:latin typeface="Calibri" charset="0"/>
              <a:ea typeface="ＭＳ Ｐゴシック" charset="0"/>
            </a:endParaRPr>
          </a:p>
          <a:p>
            <a:pPr lvl="2" eaLnBrk="1" hangingPunct="1">
              <a:lnSpc>
                <a:spcPct val="90000"/>
              </a:lnSpc>
            </a:pPr>
            <a:r>
              <a:rPr lang="en-US" sz="2200" dirty="0">
                <a:latin typeface="Calibri" charset="0"/>
                <a:ea typeface="ＭＳ Ｐゴシック" charset="0"/>
              </a:rPr>
              <a:t>Use digital signatures to both the integrity, the authenticity and the currency of the signed data. This allows systems to automatically validate attestations  about addresses and their use</a:t>
            </a:r>
          </a:p>
          <a:p>
            <a:pPr lvl="3" eaLnBrk="1" hangingPunct="1">
              <a:lnSpc>
                <a:spcPct val="90000"/>
              </a:lnSpc>
            </a:pPr>
            <a:endParaRPr lang="en-US" sz="1800" dirty="0">
              <a:latin typeface="Calibri" charset="0"/>
              <a:ea typeface="ＭＳ Ｐゴシック" charset="0"/>
            </a:endParaRPr>
          </a:p>
          <a:p>
            <a:pPr lvl="2" eaLnBrk="1" hangingPunct="1">
              <a:lnSpc>
                <a:spcPct val="90000"/>
              </a:lnSpc>
            </a:pPr>
            <a:r>
              <a:rPr lang="en-US" sz="2000" dirty="0">
                <a:latin typeface="Calibri" charset="0"/>
                <a:ea typeface="ＭＳ Ｐゴシック" charset="0"/>
              </a:rPr>
              <a:t>Digital signatures that can be validated in this PKI can be used to sign:</a:t>
            </a:r>
          </a:p>
          <a:p>
            <a:pPr lvl="3" eaLnBrk="1" hangingPunct="1">
              <a:lnSpc>
                <a:spcPct val="90000"/>
              </a:lnSpc>
            </a:pPr>
            <a:r>
              <a:rPr lang="en-US" sz="1800" dirty="0">
                <a:latin typeface="Calibri" charset="0"/>
                <a:ea typeface="ＭＳ Ｐゴシック" charset="0"/>
              </a:rPr>
              <a:t>Route Registry Entries</a:t>
            </a:r>
          </a:p>
          <a:p>
            <a:pPr lvl="3" eaLnBrk="1" hangingPunct="1">
              <a:lnSpc>
                <a:spcPct val="90000"/>
              </a:lnSpc>
            </a:pPr>
            <a:r>
              <a:rPr lang="en-US" sz="1800" dirty="0">
                <a:latin typeface="Calibri" charset="0"/>
                <a:ea typeface="ＭＳ Ｐゴシック" charset="0"/>
              </a:rPr>
              <a:t>Route Requests</a:t>
            </a:r>
          </a:p>
          <a:p>
            <a:pPr lvl="3" eaLnBrk="1" hangingPunct="1">
              <a:lnSpc>
                <a:spcPct val="90000"/>
              </a:lnSpc>
            </a:pPr>
            <a:r>
              <a:rPr lang="en-US" sz="1800" dirty="0">
                <a:latin typeface="Calibri" charset="0"/>
                <a:ea typeface="ＭＳ Ｐゴシック" charset="0"/>
              </a:rPr>
              <a:t>BGP</a:t>
            </a:r>
          </a:p>
          <a:p>
            <a:pPr lvl="3" eaLnBrk="1" hangingPunct="1">
              <a:lnSpc>
                <a:spcPct val="90000"/>
              </a:lnSpc>
            </a:pPr>
            <a:endParaRPr lang="en-US" sz="1800" dirty="0">
              <a:latin typeface="Calibri" charset="0"/>
              <a:ea typeface="ＭＳ Ｐゴシック" charset="0"/>
            </a:endParaRPr>
          </a:p>
        </p:txBody>
      </p:sp>
      <p:sp>
        <p:nvSpPr>
          <p:cNvPr id="68611" name="TextBox 1"/>
          <p:cNvSpPr txBox="1">
            <a:spLocks noChangeArrowheads="1"/>
          </p:cNvSpPr>
          <p:nvPr/>
        </p:nvSpPr>
        <p:spPr bwMode="auto">
          <a:xfrm>
            <a:off x="5004048" y="6381328"/>
            <a:ext cx="4015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latin typeface="AhnbergHand" charset="0"/>
                <a:cs typeface="AhnbergHand" charset="0"/>
              </a:rPr>
              <a:t>* Yes, that</a:t>
            </a:r>
            <a:r>
              <a:rPr lang="fr-FR" sz="1800" dirty="0">
                <a:latin typeface="AhnbergHand" charset="0"/>
                <a:cs typeface="AhnbergHand" charset="0"/>
              </a:rPr>
              <a:t>’</a:t>
            </a:r>
            <a:r>
              <a:rPr lang="en-US" altLang="ja-JP" sz="1800" dirty="0">
                <a:latin typeface="AhnbergHand" charset="0"/>
                <a:cs typeface="AhnbergHand" charset="0"/>
              </a:rPr>
              <a:t>s a personal opinion!</a:t>
            </a:r>
            <a:endParaRPr lang="en-US" sz="1800" dirty="0">
              <a:latin typeface="AhnbergHand" charset="0"/>
              <a:cs typeface="AhnbergHand" charset="0"/>
            </a:endParaRPr>
          </a:p>
        </p:txBody>
      </p:sp>
    </p:spTree>
    <p:extLst>
      <p:ext uri="{BB962C8B-B14F-4D97-AF65-F5344CB8AC3E}">
        <p14:creationId xmlns:p14="http://schemas.microsoft.com/office/powerpoint/2010/main" val="3362972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smtClean="0">
                <a:latin typeface="Powderfinger Type" charset="0"/>
                <a:ea typeface="ＭＳ Ｐゴシック" charset="0"/>
              </a:rPr>
              <a:t>But what </a:t>
            </a:r>
            <a:r>
              <a:rPr lang="en-US" dirty="0">
                <a:latin typeface="Powderfinger Type" charset="0"/>
                <a:ea typeface="ＭＳ Ｐゴシック" charset="0"/>
              </a:rPr>
              <a:t>about BGP?</a:t>
            </a:r>
          </a:p>
        </p:txBody>
      </p:sp>
      <p:sp>
        <p:nvSpPr>
          <p:cNvPr id="69634" name="Content Placeholder 2"/>
          <p:cNvSpPr>
            <a:spLocks noGrp="1"/>
          </p:cNvSpPr>
          <p:nvPr>
            <p:ph idx="1"/>
          </p:nvPr>
        </p:nvSpPr>
        <p:spPr/>
        <p:txBody>
          <a:bodyPr/>
          <a:lstStyle/>
          <a:p>
            <a:r>
              <a:rPr lang="en-US" sz="2800">
                <a:latin typeface="Calibri" charset="0"/>
                <a:ea typeface="ＭＳ Ｐゴシック" charset="0"/>
              </a:rPr>
              <a:t>What are the trade-offs in adding any of these approaches into the context of BGP?</a:t>
            </a:r>
          </a:p>
          <a:p>
            <a:pPr lvl="1"/>
            <a:r>
              <a:rPr lang="en-US" sz="2400">
                <a:latin typeface="Calibri" charset="0"/>
                <a:ea typeface="ＭＳ Ｐゴシック" charset="0"/>
              </a:rPr>
              <a:t>How a BGP speaker can be assured that the origination of the route is valid?</a:t>
            </a:r>
          </a:p>
          <a:p>
            <a:pPr lvl="1"/>
            <a:r>
              <a:rPr lang="en-US" sz="2400">
                <a:latin typeface="Calibri" charset="0"/>
                <a:ea typeface="ＭＳ Ｐゴシック" charset="0"/>
              </a:rPr>
              <a:t>And that the AS path that is being presented is an authentic representation of a viable forwarding path to the address?</a:t>
            </a:r>
          </a:p>
        </p:txBody>
      </p:sp>
    </p:spTree>
    <p:extLst>
      <p:ext uri="{BB962C8B-B14F-4D97-AF65-F5344CB8AC3E}">
        <p14:creationId xmlns:p14="http://schemas.microsoft.com/office/powerpoint/2010/main" val="244134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219200" y="274638"/>
            <a:ext cx="7696200" cy="1143000"/>
          </a:xfrm>
        </p:spPr>
        <p:txBody>
          <a:bodyPr>
            <a:normAutofit fontScale="90000"/>
          </a:bodyPr>
          <a:lstStyle/>
          <a:p>
            <a:pPr eaLnBrk="1" hangingPunct="1"/>
            <a:r>
              <a:rPr lang="en-AU" dirty="0">
                <a:latin typeface="Powderfinger Type" charset="0"/>
                <a:ea typeface="ＭＳ Ｐゴシック" charset="0"/>
              </a:rPr>
              <a:t>If I were </a:t>
            </a:r>
            <a:r>
              <a:rPr lang="en-AU" u="sng" dirty="0">
                <a:latin typeface="Powderfinger Type" charset="0"/>
                <a:ea typeface="ＭＳ Ｐゴシック" charset="0"/>
              </a:rPr>
              <a:t>really</a:t>
            </a:r>
            <a:r>
              <a:rPr lang="en-AU" dirty="0">
                <a:latin typeface="Powderfinger Type" charset="0"/>
                <a:ea typeface="ＭＳ Ｐゴシック" charset="0"/>
              </a:rPr>
              <a:t> bad (and evil)…</a:t>
            </a:r>
          </a:p>
        </p:txBody>
      </p:sp>
      <p:sp>
        <p:nvSpPr>
          <p:cNvPr id="25602" name="Rectangle 3"/>
          <p:cNvSpPr>
            <a:spLocks noGrp="1" noChangeArrowheads="1"/>
          </p:cNvSpPr>
          <p:nvPr>
            <p:ph idx="1"/>
          </p:nvPr>
        </p:nvSpPr>
        <p:spPr>
          <a:xfrm>
            <a:off x="1979613" y="3141663"/>
            <a:ext cx="6707187" cy="2984500"/>
          </a:xfrm>
        </p:spPr>
        <p:txBody>
          <a:bodyPr/>
          <a:lstStyle/>
          <a:p>
            <a:pPr eaLnBrk="1" hangingPunct="1">
              <a:buFont typeface="Wingdings" charset="0"/>
              <a:buNone/>
            </a:pPr>
            <a:r>
              <a:rPr lang="en-AU" sz="4800" b="1" dirty="0">
                <a:solidFill>
                  <a:srgbClr val="000000"/>
                </a:solidFill>
                <a:latin typeface="Max's Handwritin" charset="0"/>
                <a:ea typeface="ＭＳ Ｐゴシック" charset="0"/>
                <a:cs typeface="Max's Handwritin" charset="0"/>
              </a:rPr>
              <a:t>I’d </a:t>
            </a:r>
            <a:r>
              <a:rPr lang="en-AU" sz="4800" b="1" dirty="0" smtClean="0">
                <a:solidFill>
                  <a:srgbClr val="000000"/>
                </a:solidFill>
                <a:latin typeface="Max's Handwritin" charset="0"/>
                <a:ea typeface="ＭＳ Ｐゴシック" charset="0"/>
                <a:cs typeface="Max's Handwritin" charset="0"/>
              </a:rPr>
              <a:t>attack </a:t>
            </a:r>
            <a:r>
              <a:rPr lang="en-AU" sz="4800" b="1" dirty="0">
                <a:solidFill>
                  <a:srgbClr val="000000"/>
                </a:solidFill>
                <a:latin typeface="Max's Handwritin" charset="0"/>
                <a:ea typeface="ＭＳ Ｐゴシック" charset="0"/>
                <a:cs typeface="Max's Handwritin" charset="0"/>
              </a:rPr>
              <a:t>routing.</a:t>
            </a:r>
          </a:p>
        </p:txBody>
      </p:sp>
      <p:grpSp>
        <p:nvGrpSpPr>
          <p:cNvPr id="25603" name="Group 3"/>
          <p:cNvGrpSpPr>
            <a:grpSpLocks/>
          </p:cNvGrpSpPr>
          <p:nvPr/>
        </p:nvGrpSpPr>
        <p:grpSpPr bwMode="auto">
          <a:xfrm>
            <a:off x="228600" y="304800"/>
            <a:ext cx="990600" cy="990600"/>
            <a:chOff x="1035269" y="914400"/>
            <a:chExt cx="640238" cy="639763"/>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0870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head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269" y="914400"/>
              <a:ext cx="48873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7677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smtClean="0">
                <a:latin typeface="Powderfinger Type" charset="0"/>
                <a:ea typeface="ＭＳ Ｐゴシック" charset="0"/>
              </a:rPr>
              <a:t>BGP Elements</a:t>
            </a:r>
            <a:endParaRPr lang="en-US" dirty="0">
              <a:latin typeface="Powderfinger Type" charset="0"/>
              <a:ea typeface="ＭＳ Ｐゴシック" charset="0"/>
            </a:endParaRPr>
          </a:p>
        </p:txBody>
      </p:sp>
      <p:sp>
        <p:nvSpPr>
          <p:cNvPr id="70658" name="Content Placeholder 2"/>
          <p:cNvSpPr>
            <a:spLocks noGrp="1"/>
          </p:cNvSpPr>
          <p:nvPr>
            <p:ph idx="1"/>
          </p:nvPr>
        </p:nvSpPr>
        <p:spPr/>
        <p:txBody>
          <a:bodyPr/>
          <a:lstStyle/>
          <a:p>
            <a:r>
              <a:rPr lang="en-US">
                <a:latin typeface="Calibri" charset="0"/>
                <a:ea typeface="ＭＳ Ｐゴシック" charset="0"/>
              </a:rPr>
              <a:t>Origination</a:t>
            </a:r>
          </a:p>
          <a:p>
            <a:pPr lvl="1"/>
            <a:r>
              <a:rPr lang="en-US" sz="2800">
                <a:latin typeface="Calibri" charset="0"/>
                <a:ea typeface="ＭＳ Ｐゴシック" charset="0"/>
              </a:rPr>
              <a:t>Is the address valid?</a:t>
            </a:r>
          </a:p>
          <a:p>
            <a:pPr lvl="1"/>
            <a:r>
              <a:rPr lang="en-US" sz="2800">
                <a:latin typeface="Calibri" charset="0"/>
                <a:ea typeface="ＭＳ Ｐゴシック" charset="0"/>
              </a:rPr>
              <a:t>Is the origination of this route a duly authorized use of this address?</a:t>
            </a:r>
          </a:p>
          <a:p>
            <a:r>
              <a:rPr lang="en-US">
                <a:latin typeface="Calibri" charset="0"/>
                <a:ea typeface="ＭＳ Ｐゴシック" charset="0"/>
              </a:rPr>
              <a:t>Path</a:t>
            </a:r>
          </a:p>
          <a:p>
            <a:pPr lvl="1"/>
            <a:r>
              <a:rPr lang="en-US" sz="2800">
                <a:latin typeface="Calibri" charset="0"/>
                <a:ea typeface="ＭＳ Ｐゴシック" charset="0"/>
              </a:rPr>
              <a:t>Is the forwarding path represented in the route an authentic path?</a:t>
            </a:r>
          </a:p>
          <a:p>
            <a:pPr lvl="1"/>
            <a:r>
              <a:rPr lang="en-US" sz="2800">
                <a:latin typeface="Calibri" charset="0"/>
                <a:ea typeface="ＭＳ Ｐゴシック" charset="0"/>
              </a:rPr>
              <a:t>If I pass a packet into this path will it get to its intended destination?</a:t>
            </a:r>
          </a:p>
          <a:p>
            <a:pPr lvl="1"/>
            <a:endParaRPr lang="en-US">
              <a:latin typeface="Calibri" charset="0"/>
              <a:ea typeface="ＭＳ Ｐゴシック" charset="0"/>
            </a:endParaRPr>
          </a:p>
        </p:txBody>
      </p:sp>
    </p:spTree>
    <p:extLst>
      <p:ext uri="{BB962C8B-B14F-4D97-AF65-F5344CB8AC3E}">
        <p14:creationId xmlns:p14="http://schemas.microsoft.com/office/powerpoint/2010/main" val="2363159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latin typeface="Powderfinger Type" charset="0"/>
                <a:ea typeface="ＭＳ Ｐゴシック" charset="0"/>
              </a:rPr>
              <a:t>BGP Origination (1)</a:t>
            </a:r>
          </a:p>
        </p:txBody>
      </p:sp>
      <p:sp>
        <p:nvSpPr>
          <p:cNvPr id="70658" name="Content Placeholder 2"/>
          <p:cNvSpPr>
            <a:spLocks noGrp="1"/>
          </p:cNvSpPr>
          <p:nvPr>
            <p:ph idx="1"/>
          </p:nvPr>
        </p:nvSpPr>
        <p:spPr/>
        <p:txBody>
          <a:bodyPr/>
          <a:lstStyle/>
          <a:p>
            <a:pPr marL="0" indent="0">
              <a:buFont typeface="Arial" charset="0"/>
              <a:buNone/>
              <a:defRPr/>
            </a:pPr>
            <a:r>
              <a:rPr lang="en-US" sz="2800" b="1" dirty="0">
                <a:solidFill>
                  <a:schemeClr val="accent6">
                    <a:lumMod val="50000"/>
                  </a:schemeClr>
                </a:solidFill>
                <a:latin typeface="Calibri" charset="0"/>
                <a:ea typeface="ＭＳ Ｐゴシック" charset="0"/>
              </a:rPr>
              <a:t>Managed Filters</a:t>
            </a:r>
          </a:p>
          <a:p>
            <a:pPr lvl="1">
              <a:defRPr/>
            </a:pPr>
            <a:r>
              <a:rPr lang="en-US" sz="2000" dirty="0">
                <a:latin typeface="Calibri" charset="0"/>
                <a:ea typeface="ＭＳ Ｐゴシック" charset="0"/>
              </a:rPr>
              <a:t>Filter lookup is fast within the router, and filter construction can be undertaken by a trusted off-unit subsystem, using an incremental difference sync protocol to keep the router state in sync</a:t>
            </a:r>
          </a:p>
          <a:p>
            <a:pPr lvl="1">
              <a:defRPr/>
            </a:pPr>
            <a:r>
              <a:rPr lang="en-US" sz="2000" dirty="0">
                <a:latin typeface="Calibri" charset="0"/>
                <a:ea typeface="ＭＳ Ｐゴシック" charset="0"/>
              </a:rPr>
              <a:t>Route Registry model of declaring in advance what addresses you may advertise to your BGP peers</a:t>
            </a:r>
          </a:p>
          <a:p>
            <a:pPr lvl="2">
              <a:defRPr/>
            </a:pPr>
            <a:r>
              <a:rPr lang="en-US" sz="1800" dirty="0">
                <a:latin typeface="Calibri" charset="0"/>
                <a:ea typeface="ＭＳ Ｐゴシック" charset="0"/>
              </a:rPr>
              <a:t>The peer constructs an acceptance filter based on this list</a:t>
            </a:r>
          </a:p>
          <a:p>
            <a:pPr lvl="1">
              <a:defRPr/>
            </a:pPr>
            <a:r>
              <a:rPr lang="en-US" sz="2000" dirty="0">
                <a:latin typeface="Calibri" charset="0"/>
                <a:ea typeface="ＭＳ Ｐゴシック" charset="0"/>
              </a:rPr>
              <a:t>RPKI ROA model of declaring in advance what addresses you may advertise to your BGP peers</a:t>
            </a:r>
          </a:p>
          <a:p>
            <a:pPr lvl="2">
              <a:defRPr/>
            </a:pPr>
            <a:r>
              <a:rPr lang="en-US" sz="1800" dirty="0">
                <a:latin typeface="Calibri" charset="0"/>
                <a:ea typeface="ＭＳ Ｐゴシック" charset="0"/>
              </a:rPr>
              <a:t>The peer constructs an acceptance filter based on this </a:t>
            </a:r>
            <a:r>
              <a:rPr lang="en-US" sz="1800" dirty="0" smtClean="0">
                <a:latin typeface="Calibri" charset="0"/>
                <a:ea typeface="ＭＳ Ｐゴシック" charset="0"/>
              </a:rPr>
              <a:t>list</a:t>
            </a:r>
          </a:p>
          <a:p>
            <a:pPr lvl="1">
              <a:defRPr/>
            </a:pPr>
            <a:r>
              <a:rPr lang="en-US" sz="2200" dirty="0" smtClean="0">
                <a:latin typeface="Calibri" charset="0"/>
                <a:ea typeface="ＭＳ Ｐゴシック" charset="0"/>
              </a:rPr>
              <a:t>This is a “just in case” provisioning model (all filtered systems install filters for all ROA-managed prefixes)</a:t>
            </a:r>
            <a:endParaRPr lang="en-US" sz="2200" dirty="0">
              <a:latin typeface="Calibri" charset="0"/>
              <a:ea typeface="ＭＳ Ｐゴシック" charset="0"/>
            </a:endParaRPr>
          </a:p>
          <a:p>
            <a:pPr lvl="1">
              <a:defRPr/>
            </a:pPr>
            <a:endParaRPr lang="en-US" sz="2000" dirty="0">
              <a:latin typeface="Calibri" charset="0"/>
              <a:ea typeface="ＭＳ Ｐゴシック" charset="0"/>
            </a:endParaRPr>
          </a:p>
        </p:txBody>
      </p:sp>
    </p:spTree>
    <p:extLst>
      <p:ext uri="{BB962C8B-B14F-4D97-AF65-F5344CB8AC3E}">
        <p14:creationId xmlns:p14="http://schemas.microsoft.com/office/powerpoint/2010/main" val="1933620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
          <p:cNvSpPr>
            <a:spLocks noGrp="1" noChangeArrowheads="1"/>
          </p:cNvSpPr>
          <p:nvPr>
            <p:ph type="title"/>
          </p:nvPr>
        </p:nvSpPr>
        <p:spPr>
          <a:xfrm>
            <a:off x="457200" y="457200"/>
            <a:ext cx="8229600" cy="1143000"/>
          </a:xfrm>
        </p:spPr>
        <p:txBody>
          <a:bodyPr>
            <a:normAutofit fontScale="90000"/>
          </a:bodyPr>
          <a:lstStyle/>
          <a:p>
            <a:pPr eaLnBrk="1" hangingPunct="1"/>
            <a:r>
              <a:rPr lang="en-GB" sz="3200">
                <a:latin typeface="Powderfinger Type" charset="0"/>
                <a:ea typeface="ＭＳ Ｐゴシック" charset="0"/>
              </a:rPr>
              <a:t>A filter-based architecture</a:t>
            </a:r>
            <a:br>
              <a:rPr lang="en-GB" sz="3200">
                <a:latin typeface="Powderfinger Type" charset="0"/>
                <a:ea typeface="ＭＳ Ｐゴシック" charset="0"/>
              </a:rPr>
            </a:br>
            <a:r>
              <a:rPr lang="en-GB" sz="3200">
                <a:latin typeface="Powderfinger Type" charset="0"/>
                <a:ea typeface="ＭＳ Ｐゴシック" charset="0"/>
              </a:rPr>
              <a:t>for securing BGP</a:t>
            </a:r>
            <a:br>
              <a:rPr lang="en-GB" sz="3200">
                <a:latin typeface="Powderfinger Type" charset="0"/>
                <a:ea typeface="ＭＳ Ｐゴシック" charset="0"/>
              </a:rPr>
            </a:br>
            <a:r>
              <a:rPr lang="en-GB" sz="3200">
                <a:latin typeface="Powderfinger Type" charset="0"/>
                <a:ea typeface="ＭＳ Ｐゴシック" charset="0"/>
              </a:rPr>
              <a:t>origination</a:t>
            </a:r>
          </a:p>
        </p:txBody>
      </p:sp>
      <p:pic>
        <p:nvPicPr>
          <p:cNvPr id="727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963863"/>
            <a:ext cx="723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4"/>
          <p:cNvSpPr txBox="1">
            <a:spLocks noChangeArrowheads="1"/>
          </p:cNvSpPr>
          <p:nvPr/>
        </p:nvSpPr>
        <p:spPr bwMode="auto">
          <a:xfrm>
            <a:off x="7286625" y="3430588"/>
            <a:ext cx="869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eBGP</a:t>
            </a:r>
          </a:p>
          <a:p>
            <a:pPr algn="ctr" eaLnBrk="1" hangingPunct="1"/>
            <a:r>
              <a:rPr lang="en-US" sz="1800" i="1">
                <a:latin typeface="Calibri" charset="0"/>
                <a:cs typeface="Calibri" charset="0"/>
              </a:rPr>
              <a:t>Router</a:t>
            </a:r>
          </a:p>
        </p:txBody>
      </p:sp>
      <p:sp>
        <p:nvSpPr>
          <p:cNvPr id="72708" name="TextBox 6"/>
          <p:cNvSpPr txBox="1">
            <a:spLocks noChangeArrowheads="1"/>
          </p:cNvSpPr>
          <p:nvPr/>
        </p:nvSpPr>
        <p:spPr bwMode="auto">
          <a:xfrm>
            <a:off x="5942013" y="3733800"/>
            <a:ext cx="1389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BGP Filter</a:t>
            </a:r>
          </a:p>
          <a:p>
            <a:pPr algn="ctr" eaLnBrk="1" hangingPunct="1"/>
            <a:r>
              <a:rPr lang="en-US" sz="1800" i="1">
                <a:latin typeface="Calibri" charset="0"/>
                <a:cs typeface="Calibri" charset="0"/>
              </a:rPr>
              <a:t>(Origin AS +</a:t>
            </a:r>
          </a:p>
          <a:p>
            <a:pPr algn="ctr" eaLnBrk="1" hangingPunct="1"/>
            <a:r>
              <a:rPr lang="en-US" sz="1800" i="1">
                <a:latin typeface="Calibri" charset="0"/>
                <a:cs typeface="Calibri" charset="0"/>
              </a:rPr>
              <a:t>prefix mask)</a:t>
            </a:r>
          </a:p>
        </p:txBody>
      </p:sp>
      <p:sp>
        <p:nvSpPr>
          <p:cNvPr id="8" name="Rectangle 7"/>
          <p:cNvSpPr/>
          <p:nvPr/>
        </p:nvSpPr>
        <p:spPr>
          <a:xfrm>
            <a:off x="4589463" y="2743200"/>
            <a:ext cx="990600" cy="914400"/>
          </a:xfrm>
          <a:prstGeom prst="rect">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2710" name="TextBox 8"/>
          <p:cNvSpPr txBox="1">
            <a:spLocks noChangeArrowheads="1"/>
          </p:cNvSpPr>
          <p:nvPr/>
        </p:nvSpPr>
        <p:spPr bwMode="auto">
          <a:xfrm>
            <a:off x="4284663" y="3716338"/>
            <a:ext cx="1652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Local Route</a:t>
            </a:r>
          </a:p>
          <a:p>
            <a:pPr algn="ctr" eaLnBrk="1" hangingPunct="1"/>
            <a:r>
              <a:rPr lang="en-US" sz="1800" i="1">
                <a:latin typeface="Calibri" charset="0"/>
                <a:cs typeface="Calibri" charset="0"/>
              </a:rPr>
              <a:t>Policy Engine</a:t>
            </a:r>
          </a:p>
        </p:txBody>
      </p:sp>
      <p:sp>
        <p:nvSpPr>
          <p:cNvPr id="10" name="Right Arrow 9"/>
          <p:cNvSpPr/>
          <p:nvPr/>
        </p:nvSpPr>
        <p:spPr>
          <a:xfrm>
            <a:off x="5715000" y="2924175"/>
            <a:ext cx="533400" cy="609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ight Arrow 10"/>
          <p:cNvSpPr/>
          <p:nvPr/>
        </p:nvSpPr>
        <p:spPr>
          <a:xfrm>
            <a:off x="6781800" y="2924175"/>
            <a:ext cx="533400" cy="609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Rectangle 5"/>
          <p:cNvSpPr/>
          <p:nvPr/>
        </p:nvSpPr>
        <p:spPr>
          <a:xfrm>
            <a:off x="6265863" y="2743200"/>
            <a:ext cx="6096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1066800" y="17526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1219200" y="19050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Rectangle 13"/>
          <p:cNvSpPr/>
          <p:nvPr/>
        </p:nvSpPr>
        <p:spPr>
          <a:xfrm>
            <a:off x="1371600" y="20574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ectangle 14"/>
          <p:cNvSpPr/>
          <p:nvPr/>
        </p:nvSpPr>
        <p:spPr>
          <a:xfrm>
            <a:off x="1524000" y="22098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6" name="Rectangle 15"/>
          <p:cNvSpPr/>
          <p:nvPr/>
        </p:nvSpPr>
        <p:spPr>
          <a:xfrm>
            <a:off x="1676400" y="23622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Rectangle 16"/>
          <p:cNvSpPr/>
          <p:nvPr/>
        </p:nvSpPr>
        <p:spPr>
          <a:xfrm>
            <a:off x="1828800" y="25146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8" name="Rectangle 17"/>
          <p:cNvSpPr/>
          <p:nvPr/>
        </p:nvSpPr>
        <p:spPr>
          <a:xfrm>
            <a:off x="1981200" y="26670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9" name="Rectangle 18"/>
          <p:cNvSpPr/>
          <p:nvPr/>
        </p:nvSpPr>
        <p:spPr>
          <a:xfrm>
            <a:off x="1098550" y="32004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0" name="Rectangle 19"/>
          <p:cNvSpPr/>
          <p:nvPr/>
        </p:nvSpPr>
        <p:spPr>
          <a:xfrm>
            <a:off x="1250950" y="33528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1" name="Rectangle 20"/>
          <p:cNvSpPr/>
          <p:nvPr/>
        </p:nvSpPr>
        <p:spPr>
          <a:xfrm>
            <a:off x="1403350" y="35052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2" name="Rectangle 21"/>
          <p:cNvSpPr/>
          <p:nvPr/>
        </p:nvSpPr>
        <p:spPr>
          <a:xfrm>
            <a:off x="1555750" y="36576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3" name="Rectangle 22"/>
          <p:cNvSpPr/>
          <p:nvPr/>
        </p:nvSpPr>
        <p:spPr>
          <a:xfrm>
            <a:off x="1708150" y="38100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4" name="Rectangle 23"/>
          <p:cNvSpPr/>
          <p:nvPr/>
        </p:nvSpPr>
        <p:spPr>
          <a:xfrm>
            <a:off x="1860550" y="39624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5" name="Rectangle 24"/>
          <p:cNvSpPr/>
          <p:nvPr/>
        </p:nvSpPr>
        <p:spPr>
          <a:xfrm>
            <a:off x="2012950" y="41148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6" name="Rectangle 25"/>
          <p:cNvSpPr/>
          <p:nvPr/>
        </p:nvSpPr>
        <p:spPr>
          <a:xfrm>
            <a:off x="1066800" y="44958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7" name="Rectangle 26"/>
          <p:cNvSpPr/>
          <p:nvPr/>
        </p:nvSpPr>
        <p:spPr>
          <a:xfrm>
            <a:off x="1219200" y="46482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8" name="Rectangle 27"/>
          <p:cNvSpPr/>
          <p:nvPr/>
        </p:nvSpPr>
        <p:spPr>
          <a:xfrm>
            <a:off x="1371600" y="48006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9" name="Rectangle 28"/>
          <p:cNvSpPr/>
          <p:nvPr/>
        </p:nvSpPr>
        <p:spPr>
          <a:xfrm>
            <a:off x="1524000" y="49530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0" name="Rectangle 29"/>
          <p:cNvSpPr/>
          <p:nvPr/>
        </p:nvSpPr>
        <p:spPr>
          <a:xfrm>
            <a:off x="1676400" y="51054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1" name="Rectangle 30"/>
          <p:cNvSpPr/>
          <p:nvPr/>
        </p:nvSpPr>
        <p:spPr>
          <a:xfrm>
            <a:off x="1828800" y="52578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2" name="Rectangle 31"/>
          <p:cNvSpPr/>
          <p:nvPr/>
        </p:nvSpPr>
        <p:spPr>
          <a:xfrm>
            <a:off x="1981200" y="5410200"/>
            <a:ext cx="577850" cy="5334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34" name="Straight Arrow Connector 33"/>
          <p:cNvCxnSpPr/>
          <p:nvPr/>
        </p:nvCxnSpPr>
        <p:spPr>
          <a:xfrm rot="10800000">
            <a:off x="2514600" y="2362200"/>
            <a:ext cx="1981200" cy="7620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0800000">
            <a:off x="2559050" y="2857500"/>
            <a:ext cx="1936750" cy="3429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0800000" flipV="1">
            <a:off x="2514600" y="3276600"/>
            <a:ext cx="1981200" cy="1524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10800000" flipV="1">
            <a:off x="2590800" y="3352800"/>
            <a:ext cx="1905000" cy="6096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V="1">
            <a:off x="2667000" y="3429000"/>
            <a:ext cx="1828800" cy="9906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10800000" flipV="1">
            <a:off x="2743200" y="3505200"/>
            <a:ext cx="1752600" cy="12954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2741" name="TextBox 60"/>
          <p:cNvSpPr txBox="1">
            <a:spLocks noChangeArrowheads="1"/>
          </p:cNvSpPr>
          <p:nvPr/>
        </p:nvSpPr>
        <p:spPr bwMode="auto">
          <a:xfrm>
            <a:off x="3021013" y="4724400"/>
            <a:ext cx="1725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Distribution /</a:t>
            </a:r>
          </a:p>
          <a:p>
            <a:pPr algn="ctr" eaLnBrk="1" hangingPunct="1"/>
            <a:r>
              <a:rPr lang="en-US" sz="1800" i="1">
                <a:latin typeface="Calibri" charset="0"/>
                <a:cs typeface="Calibri" charset="0"/>
              </a:rPr>
              <a:t>Synchronisation</a:t>
            </a:r>
          </a:p>
        </p:txBody>
      </p:sp>
      <p:sp>
        <p:nvSpPr>
          <p:cNvPr id="72742" name="TextBox 61"/>
          <p:cNvSpPr txBox="1">
            <a:spLocks noChangeArrowheads="1"/>
          </p:cNvSpPr>
          <p:nvPr/>
        </p:nvSpPr>
        <p:spPr bwMode="auto">
          <a:xfrm>
            <a:off x="330200" y="60198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Route Origination Information</a:t>
            </a:r>
          </a:p>
          <a:p>
            <a:pPr algn="ctr" eaLnBrk="1" hangingPunct="1"/>
            <a:r>
              <a:rPr lang="en-US" sz="1800" i="1">
                <a:latin typeface="Calibri" charset="0"/>
                <a:cs typeface="Calibri" charset="0"/>
              </a:rPr>
              <a:t>(Route Registries or  RPKI certs and ROAS)</a:t>
            </a:r>
          </a:p>
        </p:txBody>
      </p:sp>
    </p:spTree>
    <p:extLst>
      <p:ext uri="{BB962C8B-B14F-4D97-AF65-F5344CB8AC3E}">
        <p14:creationId xmlns:p14="http://schemas.microsoft.com/office/powerpoint/2010/main" val="13830521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a:latin typeface="Powderfinger Type" charset="0"/>
                <a:ea typeface="ＭＳ Ｐゴシック" charset="0"/>
              </a:rPr>
              <a:t>BGP Origination (2)</a:t>
            </a:r>
          </a:p>
        </p:txBody>
      </p:sp>
      <p:sp>
        <p:nvSpPr>
          <p:cNvPr id="74754" name="Content Placeholder 2"/>
          <p:cNvSpPr>
            <a:spLocks noGrp="1"/>
          </p:cNvSpPr>
          <p:nvPr>
            <p:ph idx="1"/>
          </p:nvPr>
        </p:nvSpPr>
        <p:spPr/>
        <p:txBody>
          <a:bodyPr/>
          <a:lstStyle/>
          <a:p>
            <a:pPr marL="0" indent="0">
              <a:buFont typeface="Arial" charset="0"/>
              <a:buNone/>
            </a:pPr>
            <a:r>
              <a:rPr lang="en-US" sz="3200" b="1">
                <a:solidFill>
                  <a:srgbClr val="984807"/>
                </a:solidFill>
                <a:latin typeface="Calibri" charset="0"/>
                <a:ea typeface="ＭＳ Ｐゴシック" charset="0"/>
              </a:rPr>
              <a:t>Update Filtering</a:t>
            </a:r>
          </a:p>
          <a:p>
            <a:pPr lvl="1"/>
            <a:r>
              <a:rPr lang="en-US" sz="2000">
                <a:latin typeface="Calibri" charset="0"/>
                <a:ea typeface="ＭＳ Ｐゴシック" charset="0"/>
              </a:rPr>
              <a:t>Update filtering allows the credential information to be passed with the data, allowing for “just in time” delivery of credentials and information</a:t>
            </a:r>
          </a:p>
          <a:p>
            <a:pPr lvl="1"/>
            <a:r>
              <a:rPr lang="en-US" sz="2000">
                <a:latin typeface="Calibri" charset="0"/>
                <a:ea typeface="ＭＳ Ｐゴシック" charset="0"/>
              </a:rPr>
              <a:t>Can be undertaken on-board, or outsourced to update filtering BGP route server(s) within each AS</a:t>
            </a:r>
          </a:p>
          <a:p>
            <a:pPr lvl="1"/>
            <a:r>
              <a:rPr lang="en-US" sz="2000">
                <a:latin typeface="Calibri" charset="0"/>
                <a:ea typeface="ＭＳ Ｐゴシック" charset="0"/>
              </a:rPr>
              <a:t>RKPI ROA attached to the update as an opaque transitive attribute?</a:t>
            </a:r>
          </a:p>
          <a:p>
            <a:pPr lvl="2"/>
            <a:r>
              <a:rPr lang="en-US" sz="1800">
                <a:latin typeface="Calibri" charset="0"/>
                <a:ea typeface="ＭＳ Ｐゴシック" charset="0"/>
              </a:rPr>
              <a:t>BGP bloat?</a:t>
            </a:r>
          </a:p>
          <a:p>
            <a:pPr lvl="2"/>
            <a:r>
              <a:rPr lang="en-US" sz="1800">
                <a:latin typeface="Calibri" charset="0"/>
                <a:ea typeface="ＭＳ Ｐゴシック" charset="0"/>
              </a:rPr>
              <a:t>Digital signatures plus PKI Certs can add significant size to updates and processing load to routers (as in a BGP peer session reset)</a:t>
            </a:r>
          </a:p>
          <a:p>
            <a:pPr lvl="1"/>
            <a:r>
              <a:rPr lang="en-US" sz="2000">
                <a:latin typeface="Calibri" charset="0"/>
                <a:ea typeface="ＭＳ Ｐゴシック" charset="0"/>
              </a:rPr>
              <a:t>Or perform a Reverse DNS lookup</a:t>
            </a:r>
          </a:p>
          <a:p>
            <a:pPr lvl="2"/>
            <a:r>
              <a:rPr lang="en-US" sz="1800">
                <a:latin typeface="Calibri" charset="0"/>
                <a:ea typeface="ＭＳ Ｐゴシック" charset="0"/>
              </a:rPr>
              <a:t>Validate originating AS through a DNS query of the prefix</a:t>
            </a:r>
          </a:p>
          <a:p>
            <a:pPr lvl="1"/>
            <a:endParaRPr lang="en-US" sz="2000">
              <a:latin typeface="Calibri" charset="0"/>
              <a:ea typeface="ＭＳ Ｐゴシック" charset="0"/>
            </a:endParaRPr>
          </a:p>
        </p:txBody>
      </p:sp>
    </p:spTree>
    <p:extLst>
      <p:ext uri="{BB962C8B-B14F-4D97-AF65-F5344CB8AC3E}">
        <p14:creationId xmlns:p14="http://schemas.microsoft.com/office/powerpoint/2010/main" val="3429224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p:cNvSpPr>
            <a:spLocks noGrp="1" noChangeArrowheads="1"/>
          </p:cNvSpPr>
          <p:nvPr>
            <p:ph type="title"/>
          </p:nvPr>
        </p:nvSpPr>
        <p:spPr>
          <a:xfrm>
            <a:off x="457200" y="457200"/>
            <a:ext cx="8229600" cy="1143000"/>
          </a:xfrm>
        </p:spPr>
        <p:txBody>
          <a:bodyPr>
            <a:normAutofit fontScale="90000"/>
          </a:bodyPr>
          <a:lstStyle/>
          <a:p>
            <a:pPr eaLnBrk="1" hangingPunct="1"/>
            <a:r>
              <a:rPr lang="en-GB" sz="3200">
                <a:latin typeface="Powderfinger Type" charset="0"/>
                <a:ea typeface="ＭＳ Ｐゴシック" charset="0"/>
              </a:rPr>
              <a:t>A update-based architecture</a:t>
            </a:r>
            <a:br>
              <a:rPr lang="en-GB" sz="3200">
                <a:latin typeface="Powderfinger Type" charset="0"/>
                <a:ea typeface="ＭＳ Ｐゴシック" charset="0"/>
              </a:rPr>
            </a:br>
            <a:r>
              <a:rPr lang="en-GB" sz="3200">
                <a:latin typeface="Powderfinger Type" charset="0"/>
                <a:ea typeface="ＭＳ Ｐゴシック" charset="0"/>
              </a:rPr>
              <a:t>for securing BGP</a:t>
            </a:r>
            <a:br>
              <a:rPr lang="en-GB" sz="3200">
                <a:latin typeface="Powderfinger Type" charset="0"/>
                <a:ea typeface="ＭＳ Ｐゴシック" charset="0"/>
              </a:rPr>
            </a:br>
            <a:r>
              <a:rPr lang="en-GB" sz="3200">
                <a:latin typeface="Powderfinger Type" charset="0"/>
                <a:ea typeface="ＭＳ Ｐゴシック" charset="0"/>
              </a:rPr>
              <a:t>origination</a:t>
            </a:r>
          </a:p>
        </p:txBody>
      </p:sp>
      <p:pic>
        <p:nvPicPr>
          <p:cNvPr id="757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708275"/>
            <a:ext cx="723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4"/>
          <p:cNvSpPr txBox="1">
            <a:spLocks noChangeArrowheads="1"/>
          </p:cNvSpPr>
          <p:nvPr/>
        </p:nvSpPr>
        <p:spPr bwMode="auto">
          <a:xfrm>
            <a:off x="3459163" y="3175000"/>
            <a:ext cx="869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eBGP</a:t>
            </a:r>
          </a:p>
          <a:p>
            <a:pPr algn="ctr" eaLnBrk="1" hangingPunct="1"/>
            <a:r>
              <a:rPr lang="en-US" sz="1800" i="1">
                <a:latin typeface="Calibri" charset="0"/>
                <a:cs typeface="Calibri" charset="0"/>
              </a:rPr>
              <a:t>Router</a:t>
            </a:r>
          </a:p>
        </p:txBody>
      </p:sp>
      <p:sp>
        <p:nvSpPr>
          <p:cNvPr id="2" name="Rectangle 1"/>
          <p:cNvSpPr/>
          <p:nvPr/>
        </p:nvSpPr>
        <p:spPr>
          <a:xfrm>
            <a:off x="1116013" y="2205038"/>
            <a:ext cx="1439862" cy="23764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1187450" y="3573463"/>
            <a:ext cx="1296988" cy="719137"/>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782" name="TextBox 4"/>
          <p:cNvSpPr txBox="1">
            <a:spLocks noChangeArrowheads="1"/>
          </p:cNvSpPr>
          <p:nvPr/>
        </p:nvSpPr>
        <p:spPr bwMode="auto">
          <a:xfrm>
            <a:off x="1277938" y="4652963"/>
            <a:ext cx="931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i="1">
                <a:latin typeface="Calibri" charset="0"/>
                <a:cs typeface="Calibri" charset="0"/>
              </a:rPr>
              <a:t>BGP</a:t>
            </a:r>
          </a:p>
          <a:p>
            <a:pPr algn="ctr" eaLnBrk="1" hangingPunct="1"/>
            <a:r>
              <a:rPr lang="en-US" sz="1800" i="1">
                <a:latin typeface="Calibri" charset="0"/>
                <a:cs typeface="Calibri" charset="0"/>
              </a:rPr>
              <a:t>Update</a:t>
            </a:r>
          </a:p>
        </p:txBody>
      </p:sp>
      <p:sp>
        <p:nvSpPr>
          <p:cNvPr id="5" name="TextBox 4"/>
          <p:cNvSpPr txBox="1"/>
          <p:nvPr/>
        </p:nvSpPr>
        <p:spPr>
          <a:xfrm>
            <a:off x="1408113" y="2781300"/>
            <a:ext cx="854075" cy="307975"/>
          </a:xfrm>
          <a:prstGeom prst="rect">
            <a:avLst/>
          </a:prstGeom>
          <a:noFill/>
        </p:spPr>
        <p:txBody>
          <a:bodyPr wrap="none">
            <a:spAutoFit/>
          </a:bodyPr>
          <a:lstStyle/>
          <a:p>
            <a:pPr>
              <a:defRPr/>
            </a:pPr>
            <a:r>
              <a:rPr lang="en-US" sz="1400" dirty="0">
                <a:latin typeface="+mn-lt"/>
              </a:rPr>
              <a:t>Origin AS</a:t>
            </a:r>
          </a:p>
        </p:txBody>
      </p:sp>
      <p:sp>
        <p:nvSpPr>
          <p:cNvPr id="45" name="TextBox 44"/>
          <p:cNvSpPr txBox="1"/>
          <p:nvPr/>
        </p:nvSpPr>
        <p:spPr>
          <a:xfrm>
            <a:off x="1450975" y="2420938"/>
            <a:ext cx="769938" cy="307975"/>
          </a:xfrm>
          <a:prstGeom prst="rect">
            <a:avLst/>
          </a:prstGeom>
          <a:noFill/>
        </p:spPr>
        <p:txBody>
          <a:bodyPr wrap="none">
            <a:spAutoFit/>
          </a:bodyPr>
          <a:lstStyle/>
          <a:p>
            <a:pPr>
              <a:defRPr/>
            </a:pPr>
            <a:r>
              <a:rPr lang="en-US" sz="1400" dirty="0">
                <a:latin typeface="+mn-lt"/>
              </a:rPr>
              <a:t>Address</a:t>
            </a:r>
          </a:p>
        </p:txBody>
      </p:sp>
      <p:sp>
        <p:nvSpPr>
          <p:cNvPr id="46" name="TextBox 45"/>
          <p:cNvSpPr txBox="1"/>
          <p:nvPr/>
        </p:nvSpPr>
        <p:spPr>
          <a:xfrm>
            <a:off x="1463675" y="3141663"/>
            <a:ext cx="744538" cy="306387"/>
          </a:xfrm>
          <a:prstGeom prst="rect">
            <a:avLst/>
          </a:prstGeom>
          <a:noFill/>
        </p:spPr>
        <p:txBody>
          <a:bodyPr wrap="none">
            <a:spAutoFit/>
          </a:bodyPr>
          <a:lstStyle/>
          <a:p>
            <a:pPr>
              <a:defRPr/>
            </a:pPr>
            <a:r>
              <a:rPr lang="en-US" sz="1400" dirty="0">
                <a:latin typeface="+mn-lt"/>
              </a:rPr>
              <a:t>AS Path</a:t>
            </a:r>
          </a:p>
        </p:txBody>
      </p:sp>
      <p:sp>
        <p:nvSpPr>
          <p:cNvPr id="48" name="TextBox 47"/>
          <p:cNvSpPr txBox="1"/>
          <p:nvPr/>
        </p:nvSpPr>
        <p:spPr>
          <a:xfrm>
            <a:off x="1331913" y="3644900"/>
            <a:ext cx="1008062" cy="523875"/>
          </a:xfrm>
          <a:prstGeom prst="rect">
            <a:avLst/>
          </a:prstGeom>
          <a:noFill/>
        </p:spPr>
        <p:txBody>
          <a:bodyPr wrap="none">
            <a:spAutoFit/>
          </a:bodyPr>
          <a:lstStyle/>
          <a:p>
            <a:pPr>
              <a:defRPr/>
            </a:pPr>
            <a:r>
              <a:rPr lang="en-US" sz="1400" dirty="0">
                <a:latin typeface="+mn-lt"/>
              </a:rPr>
              <a:t>Origination</a:t>
            </a:r>
          </a:p>
          <a:p>
            <a:pPr>
              <a:defRPr/>
            </a:pPr>
            <a:r>
              <a:rPr lang="en-US" sz="1400" dirty="0">
                <a:latin typeface="+mn-lt"/>
              </a:rPr>
              <a:t>Credentials</a:t>
            </a:r>
          </a:p>
        </p:txBody>
      </p:sp>
      <p:sp>
        <p:nvSpPr>
          <p:cNvPr id="7" name="Right Arrow 6"/>
          <p:cNvSpPr/>
          <p:nvPr/>
        </p:nvSpPr>
        <p:spPr>
          <a:xfrm>
            <a:off x="2700338" y="2708275"/>
            <a:ext cx="576262" cy="36036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p:nvSpPr>
        <p:spPr>
          <a:xfrm>
            <a:off x="4572000" y="6000750"/>
            <a:ext cx="1633538" cy="307975"/>
          </a:xfrm>
          <a:prstGeom prst="rect">
            <a:avLst/>
          </a:prstGeom>
          <a:noFill/>
        </p:spPr>
        <p:txBody>
          <a:bodyPr wrap="none">
            <a:spAutoFit/>
          </a:bodyPr>
          <a:lstStyle/>
          <a:p>
            <a:pPr>
              <a:defRPr/>
            </a:pPr>
            <a:r>
              <a:rPr lang="en-US" sz="1400" dirty="0">
                <a:latin typeface="+mn-lt"/>
              </a:rPr>
              <a:t>Local Trust Material</a:t>
            </a:r>
          </a:p>
        </p:txBody>
      </p:sp>
      <p:sp>
        <p:nvSpPr>
          <p:cNvPr id="51" name="TextBox 50"/>
          <p:cNvSpPr txBox="1"/>
          <p:nvPr/>
        </p:nvSpPr>
        <p:spPr>
          <a:xfrm>
            <a:off x="4884738" y="5065713"/>
            <a:ext cx="1008062" cy="522287"/>
          </a:xfrm>
          <a:prstGeom prst="rect">
            <a:avLst/>
          </a:prstGeom>
          <a:noFill/>
        </p:spPr>
        <p:txBody>
          <a:bodyPr wrap="none">
            <a:spAutoFit/>
          </a:bodyPr>
          <a:lstStyle/>
          <a:p>
            <a:pPr>
              <a:defRPr/>
            </a:pPr>
            <a:r>
              <a:rPr lang="en-US" sz="1400" dirty="0">
                <a:latin typeface="+mn-lt"/>
              </a:rPr>
              <a:t>Origination</a:t>
            </a:r>
          </a:p>
          <a:p>
            <a:pPr>
              <a:defRPr/>
            </a:pPr>
            <a:r>
              <a:rPr lang="en-US" sz="1400" dirty="0">
                <a:latin typeface="+mn-lt"/>
              </a:rPr>
              <a:t>Credentials</a:t>
            </a:r>
          </a:p>
        </p:txBody>
      </p:sp>
      <p:sp>
        <p:nvSpPr>
          <p:cNvPr id="52" name="TextBox 51"/>
          <p:cNvSpPr txBox="1"/>
          <p:nvPr/>
        </p:nvSpPr>
        <p:spPr>
          <a:xfrm>
            <a:off x="4962525" y="4633913"/>
            <a:ext cx="854075" cy="307975"/>
          </a:xfrm>
          <a:prstGeom prst="rect">
            <a:avLst/>
          </a:prstGeom>
          <a:noFill/>
        </p:spPr>
        <p:txBody>
          <a:bodyPr wrap="none">
            <a:spAutoFit/>
          </a:bodyPr>
          <a:lstStyle/>
          <a:p>
            <a:pPr>
              <a:defRPr/>
            </a:pPr>
            <a:r>
              <a:rPr lang="en-US" sz="1400" dirty="0">
                <a:latin typeface="+mn-lt"/>
              </a:rPr>
              <a:t>Origin AS</a:t>
            </a:r>
          </a:p>
        </p:txBody>
      </p:sp>
      <p:sp>
        <p:nvSpPr>
          <p:cNvPr id="53" name="TextBox 52"/>
          <p:cNvSpPr txBox="1"/>
          <p:nvPr/>
        </p:nvSpPr>
        <p:spPr>
          <a:xfrm>
            <a:off x="5003800" y="4273550"/>
            <a:ext cx="769938" cy="307975"/>
          </a:xfrm>
          <a:prstGeom prst="rect">
            <a:avLst/>
          </a:prstGeom>
          <a:noFill/>
        </p:spPr>
        <p:txBody>
          <a:bodyPr wrap="none">
            <a:spAutoFit/>
          </a:bodyPr>
          <a:lstStyle/>
          <a:p>
            <a:pPr>
              <a:defRPr/>
            </a:pPr>
            <a:r>
              <a:rPr lang="en-US" sz="1400" dirty="0">
                <a:latin typeface="+mn-lt"/>
              </a:rPr>
              <a:t>Address</a:t>
            </a:r>
          </a:p>
        </p:txBody>
      </p:sp>
      <p:sp>
        <p:nvSpPr>
          <p:cNvPr id="75792" name="TextBox 32"/>
          <p:cNvSpPr txBox="1">
            <a:spLocks noChangeArrowheads="1"/>
          </p:cNvSpPr>
          <p:nvPr/>
        </p:nvSpPr>
        <p:spPr bwMode="auto">
          <a:xfrm>
            <a:off x="5210175" y="564197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55" name="TextBox 54"/>
          <p:cNvSpPr txBox="1"/>
          <p:nvPr/>
        </p:nvSpPr>
        <p:spPr>
          <a:xfrm>
            <a:off x="4643438" y="3644900"/>
            <a:ext cx="1390650" cy="523875"/>
          </a:xfrm>
          <a:prstGeom prst="rect">
            <a:avLst/>
          </a:prstGeom>
          <a:noFill/>
        </p:spPr>
        <p:txBody>
          <a:bodyPr wrap="none">
            <a:spAutoFit/>
          </a:bodyPr>
          <a:lstStyle/>
          <a:p>
            <a:pPr algn="ctr">
              <a:defRPr/>
            </a:pPr>
            <a:r>
              <a:rPr lang="en-US" sz="1400" i="1" dirty="0">
                <a:latin typeface="+mn-lt"/>
              </a:rPr>
              <a:t>Local Validation</a:t>
            </a:r>
          </a:p>
          <a:p>
            <a:pPr algn="ctr">
              <a:defRPr/>
            </a:pPr>
            <a:r>
              <a:rPr lang="en-US" sz="1400" i="1" dirty="0">
                <a:latin typeface="+mn-lt"/>
              </a:rPr>
              <a:t>Function</a:t>
            </a:r>
          </a:p>
        </p:txBody>
      </p:sp>
      <p:sp>
        <p:nvSpPr>
          <p:cNvPr id="36" name="Freeform 35"/>
          <p:cNvSpPr/>
          <p:nvPr/>
        </p:nvSpPr>
        <p:spPr>
          <a:xfrm>
            <a:off x="3535363" y="3011488"/>
            <a:ext cx="1246187" cy="2170112"/>
          </a:xfrm>
          <a:custGeom>
            <a:avLst/>
            <a:gdLst>
              <a:gd name="connsiteX0" fmla="*/ 749871 w 1246594"/>
              <a:gd name="connsiteY0" fmla="*/ 3592 h 2169481"/>
              <a:gd name="connsiteX1" fmla="*/ 1217345 w 1246594"/>
              <a:gd name="connsiteY1" fmla="*/ 260694 h 2169481"/>
              <a:gd name="connsiteX2" fmla="*/ 1911 w 1246594"/>
              <a:gd name="connsiteY2" fmla="*/ 1663068 h 2169481"/>
              <a:gd name="connsiteX3" fmla="*/ 936861 w 1246594"/>
              <a:gd name="connsiteY3" fmla="*/ 1982498 h 2169481"/>
              <a:gd name="connsiteX4" fmla="*/ 944652 w 1246594"/>
              <a:gd name="connsiteY4" fmla="*/ 1795515 h 2169481"/>
              <a:gd name="connsiteX5" fmla="*/ 1045938 w 1246594"/>
              <a:gd name="connsiteY5" fmla="*/ 1990289 h 2169481"/>
              <a:gd name="connsiteX6" fmla="*/ 944652 w 1246594"/>
              <a:gd name="connsiteY6" fmla="*/ 2169481 h 21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594" h="2169481">
                <a:moveTo>
                  <a:pt x="749871" y="3592"/>
                </a:moveTo>
                <a:cubicBezTo>
                  <a:pt x="1045938" y="-6147"/>
                  <a:pt x="1342005" y="-15885"/>
                  <a:pt x="1217345" y="260694"/>
                </a:cubicBezTo>
                <a:cubicBezTo>
                  <a:pt x="1092685" y="537273"/>
                  <a:pt x="48658" y="1376101"/>
                  <a:pt x="1911" y="1663068"/>
                </a:cubicBezTo>
                <a:cubicBezTo>
                  <a:pt x="-44836" y="1950035"/>
                  <a:pt x="779738" y="1960424"/>
                  <a:pt x="936861" y="1982498"/>
                </a:cubicBezTo>
                <a:cubicBezTo>
                  <a:pt x="1093985" y="2004573"/>
                  <a:pt x="926473" y="1794217"/>
                  <a:pt x="944652" y="1795515"/>
                </a:cubicBezTo>
                <a:cubicBezTo>
                  <a:pt x="962831" y="1796813"/>
                  <a:pt x="1045938" y="1927961"/>
                  <a:pt x="1045938" y="1990289"/>
                </a:cubicBezTo>
                <a:cubicBezTo>
                  <a:pt x="1045938" y="2052617"/>
                  <a:pt x="944652" y="2169481"/>
                  <a:pt x="944652" y="2169481"/>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9" name="Freeform 38"/>
          <p:cNvSpPr/>
          <p:nvPr/>
        </p:nvSpPr>
        <p:spPr>
          <a:xfrm>
            <a:off x="5048250" y="2684463"/>
            <a:ext cx="1630363" cy="2239962"/>
          </a:xfrm>
          <a:custGeom>
            <a:avLst/>
            <a:gdLst>
              <a:gd name="connsiteX0" fmla="*/ 873657 w 1630223"/>
              <a:gd name="connsiteY0" fmla="*/ 2238640 h 2238640"/>
              <a:gd name="connsiteX1" fmla="*/ 1613826 w 1630223"/>
              <a:gd name="connsiteY1" fmla="*/ 2098403 h 2238640"/>
              <a:gd name="connsiteX2" fmla="*/ 1278802 w 1630223"/>
              <a:gd name="connsiteY2" fmla="*/ 618119 h 2238640"/>
              <a:gd name="connsiteX3" fmla="*/ 78950 w 1630223"/>
              <a:gd name="connsiteY3" fmla="*/ 158451 h 2238640"/>
              <a:gd name="connsiteX4" fmla="*/ 226984 w 1630223"/>
              <a:gd name="connsiteY4" fmla="*/ 2632 h 2238640"/>
              <a:gd name="connsiteX5" fmla="*/ 8829 w 1630223"/>
              <a:gd name="connsiteY5" fmla="*/ 72751 h 2238640"/>
              <a:gd name="connsiteX6" fmla="*/ 63368 w 1630223"/>
              <a:gd name="connsiteY6" fmla="*/ 228570 h 22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223" h="2238640">
                <a:moveTo>
                  <a:pt x="873657" y="2238640"/>
                </a:moveTo>
                <a:lnTo>
                  <a:pt x="1613826" y="2098403"/>
                </a:lnTo>
                <a:cubicBezTo>
                  <a:pt x="1681350" y="1828316"/>
                  <a:pt x="1534615" y="941444"/>
                  <a:pt x="1278802" y="618119"/>
                </a:cubicBezTo>
                <a:cubicBezTo>
                  <a:pt x="1022989" y="294794"/>
                  <a:pt x="254253" y="261032"/>
                  <a:pt x="78950" y="158451"/>
                </a:cubicBezTo>
                <a:cubicBezTo>
                  <a:pt x="-96353" y="55870"/>
                  <a:pt x="238671" y="16915"/>
                  <a:pt x="226984" y="2632"/>
                </a:cubicBezTo>
                <a:cubicBezTo>
                  <a:pt x="215297" y="-11651"/>
                  <a:pt x="36098" y="35095"/>
                  <a:pt x="8829" y="72751"/>
                </a:cubicBezTo>
                <a:cubicBezTo>
                  <a:pt x="-18440" y="110407"/>
                  <a:pt x="22464" y="169488"/>
                  <a:pt x="63368" y="22857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0" name="Rectangle 39"/>
          <p:cNvSpPr/>
          <p:nvPr/>
        </p:nvSpPr>
        <p:spPr>
          <a:xfrm>
            <a:off x="4572000" y="4221163"/>
            <a:ext cx="1584325" cy="2303462"/>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59"/>
          <p:cNvSpPr txBox="1"/>
          <p:nvPr/>
        </p:nvSpPr>
        <p:spPr>
          <a:xfrm>
            <a:off x="4572000" y="2636838"/>
            <a:ext cx="457200" cy="307975"/>
          </a:xfrm>
          <a:prstGeom prst="rect">
            <a:avLst/>
          </a:prstGeom>
          <a:noFill/>
        </p:spPr>
        <p:txBody>
          <a:bodyPr wrap="none">
            <a:spAutoFit/>
          </a:bodyPr>
          <a:lstStyle/>
          <a:p>
            <a:pPr>
              <a:defRPr/>
            </a:pPr>
            <a:r>
              <a:rPr lang="en-US" sz="1400" dirty="0">
                <a:latin typeface="+mn-lt"/>
              </a:rPr>
              <a:t>Y/N</a:t>
            </a:r>
          </a:p>
        </p:txBody>
      </p:sp>
    </p:spTree>
    <p:extLst>
      <p:ext uri="{BB962C8B-B14F-4D97-AF65-F5344CB8AC3E}">
        <p14:creationId xmlns:p14="http://schemas.microsoft.com/office/powerpoint/2010/main" val="12378320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atin typeface="Powderfinger Type" charset="0"/>
                <a:ea typeface="ＭＳ Ｐゴシック" charset="0"/>
              </a:rPr>
              <a:t>Path Validation</a:t>
            </a:r>
          </a:p>
        </p:txBody>
      </p:sp>
      <p:sp>
        <p:nvSpPr>
          <p:cNvPr id="77826" name="Content Placeholder 2"/>
          <p:cNvSpPr>
            <a:spLocks noGrp="1"/>
          </p:cNvSpPr>
          <p:nvPr>
            <p:ph idx="1"/>
          </p:nvPr>
        </p:nvSpPr>
        <p:spPr/>
        <p:txBody>
          <a:bodyPr/>
          <a:lstStyle/>
          <a:p>
            <a:pPr marL="0" indent="0">
              <a:buFont typeface="Arial" charset="0"/>
              <a:buNone/>
            </a:pPr>
            <a:r>
              <a:rPr lang="en-US" sz="2800">
                <a:latin typeface="Calibri" charset="0"/>
                <a:ea typeface="ＭＳ Ｐゴシック" charset="0"/>
              </a:rPr>
              <a:t>Origination validation reduces the attack surface, but an attacker can still inject bogus routes as long as it synthesizes the specified originating AS in the bogus route entry</a:t>
            </a:r>
          </a:p>
          <a:p>
            <a:pPr marL="0" indent="0">
              <a:buFont typeface="Arial" charset="0"/>
              <a:buNone/>
            </a:pPr>
            <a:r>
              <a:rPr lang="en-US" sz="2800">
                <a:latin typeface="Calibri" charset="0"/>
                <a:ea typeface="ＭＳ Ｐゴシック" charset="0"/>
              </a:rPr>
              <a:t>So while origination protection is a good initial step, it is just an initial step and by itself its not a completely adequate approach to routing security</a:t>
            </a:r>
          </a:p>
          <a:p>
            <a:pPr marL="0" indent="0">
              <a:buFont typeface="Arial" charset="0"/>
              <a:buNone/>
            </a:pPr>
            <a:r>
              <a:rPr lang="en-US" sz="2800">
                <a:latin typeface="Calibri" charset="0"/>
                <a:ea typeface="ＭＳ Ｐゴシック" charset="0"/>
              </a:rPr>
              <a:t>But how far (and at what cost) should we go to secure AS Paths?</a:t>
            </a:r>
          </a:p>
        </p:txBody>
      </p:sp>
    </p:spTree>
    <p:extLst>
      <p:ext uri="{BB962C8B-B14F-4D97-AF65-F5344CB8AC3E}">
        <p14:creationId xmlns:p14="http://schemas.microsoft.com/office/powerpoint/2010/main" val="3894357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normAutofit fontScale="90000"/>
          </a:bodyPr>
          <a:lstStyle/>
          <a:p>
            <a:pPr algn="l"/>
            <a:r>
              <a:rPr lang="en-US" sz="4000" dirty="0">
                <a:latin typeface="Powderfinger Type" charset="0"/>
                <a:ea typeface="ＭＳ Ｐゴシック" charset="0"/>
              </a:rPr>
              <a:t>O</a:t>
            </a:r>
            <a:r>
              <a:rPr lang="en-US" sz="4000" dirty="0" smtClean="0">
                <a:latin typeface="Powderfinger Type" charset="0"/>
                <a:ea typeface="ＭＳ Ｐゴシック" charset="0"/>
              </a:rPr>
              <a:t>ption </a:t>
            </a:r>
            <a:r>
              <a:rPr lang="en-US" sz="4000" dirty="0">
                <a:latin typeface="Powderfinger Type" charset="0"/>
                <a:ea typeface="ＭＳ Ｐゴシック" charset="0"/>
              </a:rPr>
              <a:t>a:</a:t>
            </a:r>
            <a:br>
              <a:rPr lang="en-US" sz="4000" dirty="0">
                <a:latin typeface="Powderfinger Type" charset="0"/>
                <a:ea typeface="ＭＳ Ｐゴシック" charset="0"/>
              </a:rPr>
            </a:br>
            <a:r>
              <a:rPr lang="en-US" sz="4000" dirty="0">
                <a:latin typeface="Powderfinger Type" charset="0"/>
                <a:ea typeface="ＭＳ Ｐゴシック" charset="0"/>
              </a:rPr>
              <a:t>Route Registries and RPSL</a:t>
            </a:r>
          </a:p>
        </p:txBody>
      </p:sp>
      <p:sp>
        <p:nvSpPr>
          <p:cNvPr id="3" name="Content Placeholder 2"/>
          <p:cNvSpPr>
            <a:spLocks noGrp="1"/>
          </p:cNvSpPr>
          <p:nvPr>
            <p:ph idx="1"/>
          </p:nvPr>
        </p:nvSpPr>
        <p:spPr/>
        <p:txBody>
          <a:bodyPr/>
          <a:lstStyle/>
          <a:p>
            <a:pPr>
              <a:defRPr/>
            </a:pPr>
            <a:r>
              <a:rPr lang="en-US" sz="2400" dirty="0" smtClean="0"/>
              <a:t>Using RPSL and various forms of export and import attestations in a route registry it is feasible to construct AS Path filters that allow a BGP speaker to filter out implausible AS Paths from incoming updates</a:t>
            </a:r>
          </a:p>
          <a:p>
            <a:pPr>
              <a:defRPr/>
            </a:pPr>
            <a:r>
              <a:rPr lang="en-US" sz="2400" dirty="0" smtClean="0"/>
              <a:t>In practice RPSL has never really gained widespread acceptance. Some communities have worked hard to promulgate its use, but overall it has been unable to achieve widespread adoption and the effort / benefit equation looks like its unsustainable</a:t>
            </a:r>
          </a:p>
          <a:p>
            <a:pPr marL="0" indent="0">
              <a:buNone/>
              <a:defRPr/>
            </a:pPr>
            <a:endParaRPr lang="en-US" sz="2400" dirty="0" smtClean="0"/>
          </a:p>
          <a:p>
            <a:pPr marL="0" indent="0">
              <a:buFont typeface="Arial" charset="0"/>
              <a:buNone/>
              <a:defRPr/>
            </a:pPr>
            <a:endParaRPr lang="en-US" sz="2400" dirty="0" smtClean="0"/>
          </a:p>
        </p:txBody>
      </p:sp>
    </p:spTree>
    <p:extLst>
      <p:ext uri="{BB962C8B-B14F-4D97-AF65-F5344CB8AC3E}">
        <p14:creationId xmlns:p14="http://schemas.microsoft.com/office/powerpoint/2010/main" val="3710504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50825" y="274638"/>
            <a:ext cx="8893175" cy="1143000"/>
          </a:xfrm>
        </p:spPr>
        <p:txBody>
          <a:bodyPr>
            <a:normAutofit fontScale="90000"/>
          </a:bodyPr>
          <a:lstStyle/>
          <a:p>
            <a:pPr algn="l"/>
            <a:r>
              <a:rPr lang="en-US" sz="3600" dirty="0" smtClean="0">
                <a:latin typeface="Powderfinger Type" charset="0"/>
                <a:ea typeface="ＭＳ Ｐゴシック" charset="0"/>
              </a:rPr>
              <a:t>Option b:</a:t>
            </a:r>
            <a:r>
              <a:rPr lang="en-US" sz="3600" dirty="0">
                <a:latin typeface="Powderfinger Type" charset="0"/>
                <a:ea typeface="ＭＳ Ｐゴシック" charset="0"/>
              </a:rPr>
              <a:t/>
            </a:r>
            <a:br>
              <a:rPr lang="en-US" sz="3600" dirty="0">
                <a:latin typeface="Powderfinger Type" charset="0"/>
                <a:ea typeface="ＭＳ Ｐゴシック" charset="0"/>
              </a:rPr>
            </a:br>
            <a:r>
              <a:rPr lang="en-US" sz="3600" dirty="0">
                <a:latin typeface="Powderfinger Type" charset="0"/>
                <a:ea typeface="ＭＳ Ｐゴシック" charset="0"/>
              </a:rPr>
              <a:t>AS Path Validation and </a:t>
            </a:r>
            <a:r>
              <a:rPr lang="en-US" sz="3600" dirty="0" err="1">
                <a:latin typeface="Powderfinger Type" charset="0"/>
                <a:ea typeface="ＭＳ Ｐゴシック" charset="0"/>
              </a:rPr>
              <a:t>BGPsec</a:t>
            </a:r>
            <a:endParaRPr lang="en-US" sz="3600" dirty="0">
              <a:latin typeface="Powderfinger Type" charset="0"/>
              <a:ea typeface="ＭＳ Ｐゴシック" charset="0"/>
            </a:endParaRPr>
          </a:p>
        </p:txBody>
      </p:sp>
      <p:sp>
        <p:nvSpPr>
          <p:cNvPr id="80898" name="Content Placeholder 2"/>
          <p:cNvSpPr>
            <a:spLocks noGrp="1"/>
          </p:cNvSpPr>
          <p:nvPr>
            <p:ph idx="1"/>
          </p:nvPr>
        </p:nvSpPr>
        <p:spPr/>
        <p:txBody>
          <a:bodyPr/>
          <a:lstStyle/>
          <a:p>
            <a:r>
              <a:rPr lang="en-US" sz="2400" dirty="0" err="1">
                <a:latin typeface="Calibri" charset="0"/>
                <a:ea typeface="ＭＳ Ｐゴシック" charset="0"/>
              </a:rPr>
              <a:t>BGPsec</a:t>
            </a:r>
            <a:r>
              <a:rPr lang="en-US" sz="2400" dirty="0">
                <a:latin typeface="Calibri" charset="0"/>
                <a:ea typeface="ＭＳ Ｐゴシック" charset="0"/>
              </a:rPr>
              <a:t> proposes a </a:t>
            </a:r>
            <a:r>
              <a:rPr lang="en-US" sz="2400" dirty="0" smtClean="0">
                <a:latin typeface="Calibri" charset="0"/>
                <a:ea typeface="ＭＳ Ｐゴシック" charset="0"/>
              </a:rPr>
              <a:t>strict </a:t>
            </a:r>
            <a:r>
              <a:rPr lang="en-US" sz="2400" dirty="0">
                <a:latin typeface="Calibri" charset="0"/>
                <a:ea typeface="ＭＳ Ｐゴシック" charset="0"/>
              </a:rPr>
              <a:t>form of AS Path validation where each </a:t>
            </a:r>
            <a:r>
              <a:rPr lang="en-US" sz="2400" dirty="0" err="1">
                <a:latin typeface="Calibri" charset="0"/>
                <a:ea typeface="ＭＳ Ｐゴシック" charset="0"/>
              </a:rPr>
              <a:t>eBGP</a:t>
            </a:r>
            <a:r>
              <a:rPr lang="en-US" sz="2400" dirty="0">
                <a:latin typeface="Calibri" charset="0"/>
                <a:ea typeface="ＭＳ Ｐゴシック" charset="0"/>
              </a:rPr>
              <a:t> speaker uses its own digital key to sign across the path and the AS to whom the update is being sent</a:t>
            </a:r>
          </a:p>
          <a:p>
            <a:r>
              <a:rPr lang="en-US" sz="2400" dirty="0">
                <a:latin typeface="Calibri" charset="0"/>
                <a:ea typeface="ＭＳ Ｐゴシック" charset="0"/>
              </a:rPr>
              <a:t>It is not possible for a third party to construct a bogus route in this scenario unless it gains access to keys</a:t>
            </a:r>
          </a:p>
          <a:p>
            <a:r>
              <a:rPr lang="en-US" sz="2400" dirty="0">
                <a:latin typeface="Calibri" charset="0"/>
                <a:ea typeface="ＭＳ Ｐゴシック" charset="0"/>
              </a:rPr>
              <a:t>But this sequence of interlocking signatures implies:</a:t>
            </a:r>
          </a:p>
          <a:p>
            <a:pPr lvl="1"/>
            <a:r>
              <a:rPr lang="en-GB" sz="2000" dirty="0" err="1">
                <a:latin typeface="Calibri" charset="0"/>
                <a:ea typeface="ＭＳ Ｐゴシック" charset="0"/>
              </a:rPr>
              <a:t>BGPsec</a:t>
            </a:r>
            <a:r>
              <a:rPr lang="en-GB" sz="2000" dirty="0">
                <a:latin typeface="Calibri" charset="0"/>
                <a:ea typeface="ＭＳ Ｐゴシック" charset="0"/>
              </a:rPr>
              <a:t> routers are required to unchain the signature set and match it to the AS Path in the update, using the local RPKI cache to validate the router signatures</a:t>
            </a:r>
          </a:p>
          <a:p>
            <a:pPr lvl="1"/>
            <a:r>
              <a:rPr lang="en-US" sz="2000" dirty="0">
                <a:latin typeface="Calibri" charset="0"/>
                <a:ea typeface="ＭＳ Ｐゴシック" charset="0"/>
              </a:rPr>
              <a:t>BGP bloat in carrying interlocking signatures</a:t>
            </a:r>
          </a:p>
          <a:p>
            <a:pPr lvl="1"/>
            <a:r>
              <a:rPr lang="en-US" sz="2000" dirty="0">
                <a:latin typeface="Calibri" charset="0"/>
                <a:ea typeface="ＭＳ Ｐゴシック" charset="0"/>
              </a:rPr>
              <a:t>a high crypto processing overhead in processing </a:t>
            </a:r>
            <a:r>
              <a:rPr lang="en-US" sz="2000" dirty="0" smtClean="0">
                <a:latin typeface="Calibri" charset="0"/>
                <a:ea typeface="ＭＳ Ｐゴシック" charset="0"/>
              </a:rPr>
              <a:t>updates in the router</a:t>
            </a:r>
            <a:endParaRPr lang="en-US" sz="2000" dirty="0">
              <a:latin typeface="Calibri" charset="0"/>
              <a:ea typeface="ＭＳ Ｐゴシック" charset="0"/>
            </a:endParaRPr>
          </a:p>
          <a:p>
            <a:pPr lvl="1"/>
            <a:r>
              <a:rPr lang="en-US" sz="2000" dirty="0">
                <a:latin typeface="Calibri" charset="0"/>
                <a:ea typeface="ＭＳ Ｐゴシック" charset="0"/>
              </a:rPr>
              <a:t>no useful validation in cases of piecemeal adoption of </a:t>
            </a:r>
            <a:r>
              <a:rPr lang="en-US" sz="2000" dirty="0" err="1">
                <a:latin typeface="Calibri" charset="0"/>
                <a:ea typeface="ＭＳ Ｐゴシック" charset="0"/>
              </a:rPr>
              <a:t>BGPsec</a:t>
            </a:r>
            <a:endParaRPr lang="en-US" sz="2000" dirty="0">
              <a:latin typeface="Calibri" charset="0"/>
              <a:ea typeface="ＭＳ Ｐゴシック" charset="0"/>
            </a:endParaRPr>
          </a:p>
          <a:p>
            <a:pPr lvl="1"/>
            <a:endParaRPr lang="en-US" sz="2000" dirty="0">
              <a:latin typeface="Calibri" charset="0"/>
              <a:ea typeface="ＭＳ Ｐゴシック" charset="0"/>
            </a:endParaRPr>
          </a:p>
        </p:txBody>
      </p:sp>
    </p:spTree>
    <p:extLst>
      <p:ext uri="{BB962C8B-B14F-4D97-AF65-F5344CB8AC3E}">
        <p14:creationId xmlns:p14="http://schemas.microsoft.com/office/powerpoint/2010/main" val="1025724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normAutofit fontScale="90000"/>
          </a:bodyPr>
          <a:lstStyle/>
          <a:p>
            <a:pPr algn="l"/>
            <a:r>
              <a:rPr lang="en-US" dirty="0" smtClean="0">
                <a:latin typeface="Powderfinger Type" charset="0"/>
                <a:ea typeface="ＭＳ Ｐゴシック" charset="0"/>
              </a:rPr>
              <a:t>Option c:</a:t>
            </a:r>
            <a:r>
              <a:rPr lang="en-US" dirty="0">
                <a:latin typeface="Powderfinger Type" charset="0"/>
                <a:ea typeface="ＭＳ Ｐゴシック" charset="0"/>
              </a:rPr>
              <a:t/>
            </a:r>
            <a:br>
              <a:rPr lang="en-US" dirty="0">
                <a:latin typeface="Powderfinger Type" charset="0"/>
                <a:ea typeface="ＭＳ Ｐゴシック" charset="0"/>
              </a:rPr>
            </a:br>
            <a:r>
              <a:rPr lang="en-US" dirty="0">
                <a:latin typeface="Powderfinger Type" charset="0"/>
                <a:ea typeface="ＭＳ Ｐゴシック" charset="0"/>
              </a:rPr>
              <a:t>AS Adjacency and </a:t>
            </a:r>
            <a:r>
              <a:rPr lang="en-US" dirty="0" err="1">
                <a:latin typeface="Powderfinger Type" charset="0"/>
                <a:ea typeface="ＭＳ Ｐゴシック" charset="0"/>
              </a:rPr>
              <a:t>soBGP</a:t>
            </a:r>
            <a:endParaRPr lang="en-US" dirty="0">
              <a:latin typeface="Powderfinger Type" charset="0"/>
              <a:ea typeface="ＭＳ Ｐゴシック" charset="0"/>
            </a:endParaRPr>
          </a:p>
        </p:txBody>
      </p:sp>
      <p:sp>
        <p:nvSpPr>
          <p:cNvPr id="79874" name="Content Placeholder 2"/>
          <p:cNvSpPr>
            <a:spLocks noGrp="1"/>
          </p:cNvSpPr>
          <p:nvPr>
            <p:ph idx="1"/>
          </p:nvPr>
        </p:nvSpPr>
        <p:spPr/>
        <p:txBody>
          <a:bodyPr/>
          <a:lstStyle/>
          <a:p>
            <a:r>
              <a:rPr lang="en-US" sz="2400" dirty="0">
                <a:latin typeface="Calibri" charset="0"/>
                <a:ea typeface="ＭＳ Ｐゴシック" charset="0"/>
              </a:rPr>
              <a:t>I</a:t>
            </a:r>
            <a:r>
              <a:rPr lang="en-US" sz="2400" dirty="0" smtClean="0">
                <a:latin typeface="Calibri" charset="0"/>
                <a:ea typeface="ＭＳ Ｐゴシック" charset="0"/>
              </a:rPr>
              <a:t>n </a:t>
            </a:r>
            <a:r>
              <a:rPr lang="en-US" sz="2400" dirty="0" err="1" smtClean="0">
                <a:latin typeface="Calibri" charset="0"/>
                <a:ea typeface="ＭＳ Ｐゴシック" charset="0"/>
              </a:rPr>
              <a:t>soBGP</a:t>
            </a:r>
            <a:r>
              <a:rPr lang="en-US" sz="2400" dirty="0" smtClean="0">
                <a:latin typeface="Calibri" charset="0"/>
                <a:ea typeface="ＭＳ Ｐゴシック" charset="0"/>
              </a:rPr>
              <a:t> </a:t>
            </a:r>
            <a:r>
              <a:rPr lang="en-US" sz="2400" dirty="0">
                <a:latin typeface="Calibri" charset="0"/>
                <a:ea typeface="ＭＳ Ｐゴシック" charset="0"/>
              </a:rPr>
              <a:t>a pair of adjacent </a:t>
            </a:r>
            <a:r>
              <a:rPr lang="en-US" sz="2400" dirty="0" smtClean="0">
                <a:latin typeface="Calibri" charset="0"/>
                <a:ea typeface="ＭＳ Ｐゴシック" charset="0"/>
              </a:rPr>
              <a:t>ASs </a:t>
            </a:r>
            <a:r>
              <a:rPr lang="en-US" sz="2400" dirty="0">
                <a:latin typeface="Calibri" charset="0"/>
                <a:ea typeface="ＭＳ Ｐゴシック" charset="0"/>
              </a:rPr>
              <a:t>publish and propagate a signed AS Adjacency </a:t>
            </a:r>
            <a:r>
              <a:rPr lang="en-US" sz="2400" dirty="0" smtClean="0">
                <a:latin typeface="Calibri" charset="0"/>
                <a:ea typeface="ＭＳ Ｐゴシック" charset="0"/>
              </a:rPr>
              <a:t>Attestation, saying that they peer directly and exchange routes </a:t>
            </a:r>
            <a:endParaRPr lang="en-US" sz="2400" dirty="0">
              <a:latin typeface="Calibri" charset="0"/>
              <a:ea typeface="ＭＳ Ｐゴシック" charset="0"/>
            </a:endParaRPr>
          </a:p>
          <a:p>
            <a:r>
              <a:rPr lang="en-US" sz="2400" dirty="0">
                <a:latin typeface="Calibri" charset="0"/>
                <a:ea typeface="ＭＳ Ｐゴシック" charset="0"/>
              </a:rPr>
              <a:t>If a BGP speaker receives a AS Path it can break the path into a sequence of AS adjacency pairs and determine if the AS Path represents a plausible transit path through the </a:t>
            </a:r>
            <a:r>
              <a:rPr lang="en-US" sz="2400" dirty="0" smtClean="0">
                <a:latin typeface="Calibri" charset="0"/>
                <a:ea typeface="ＭＳ Ｐゴシック" charset="0"/>
              </a:rPr>
              <a:t>network based on signed adjacencies</a:t>
            </a:r>
            <a:endParaRPr lang="en-US" sz="2400" dirty="0">
              <a:latin typeface="Calibri" charset="0"/>
              <a:ea typeface="ＭＳ Ｐゴシック" charset="0"/>
            </a:endParaRPr>
          </a:p>
          <a:p>
            <a:r>
              <a:rPr lang="en-US" sz="2400" dirty="0">
                <a:latin typeface="Calibri" charset="0"/>
                <a:ea typeface="ＭＳ Ｐゴシック" charset="0"/>
              </a:rPr>
              <a:t>This plausibility test can be performed through a filter operation performed on received updates, either on-board or off-</a:t>
            </a:r>
            <a:r>
              <a:rPr lang="en-US" sz="2400" dirty="0" smtClean="0">
                <a:latin typeface="Calibri" charset="0"/>
                <a:ea typeface="ＭＳ Ｐゴシック" charset="0"/>
              </a:rPr>
              <a:t>loaded</a:t>
            </a:r>
            <a:endParaRPr lang="en-US" sz="2400" dirty="0">
              <a:latin typeface="Calibri" charset="0"/>
              <a:ea typeface="ＭＳ Ｐゴシック" charset="0"/>
            </a:endParaRPr>
          </a:p>
        </p:txBody>
      </p:sp>
    </p:spTree>
    <p:extLst>
      <p:ext uri="{BB962C8B-B14F-4D97-AF65-F5344CB8AC3E}">
        <p14:creationId xmlns:p14="http://schemas.microsoft.com/office/powerpoint/2010/main" val="2478872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atin typeface="Powderfinger Type" charset="0"/>
                <a:ea typeface="ＭＳ Ｐゴシック" charset="0"/>
              </a:rPr>
              <a:t>Concerns</a:t>
            </a:r>
          </a:p>
        </p:txBody>
      </p:sp>
      <p:sp>
        <p:nvSpPr>
          <p:cNvPr id="81922" name="Content Placeholder 2"/>
          <p:cNvSpPr>
            <a:spLocks noGrp="1"/>
          </p:cNvSpPr>
          <p:nvPr>
            <p:ph idx="1"/>
          </p:nvPr>
        </p:nvSpPr>
        <p:spPr>
          <a:xfrm>
            <a:off x="179388" y="1417638"/>
            <a:ext cx="8856662" cy="4525962"/>
          </a:xfrm>
        </p:spPr>
        <p:txBody>
          <a:bodyPr>
            <a:normAutofit lnSpcReduction="10000"/>
          </a:bodyPr>
          <a:lstStyle/>
          <a:p>
            <a:pPr marL="0" indent="0" eaLnBrk="1" hangingPunct="1">
              <a:buFont typeface="Arial" charset="0"/>
              <a:buNone/>
            </a:pPr>
            <a:r>
              <a:rPr lang="en-US" sz="2800">
                <a:latin typeface="Calibri" charset="0"/>
                <a:ea typeface="ＭＳ Ｐゴシック" charset="0"/>
              </a:rPr>
              <a:t>A major issue here is that of </a:t>
            </a:r>
            <a:r>
              <a:rPr lang="en-US" sz="2800" b="1" i="1">
                <a:solidFill>
                  <a:srgbClr val="BC352C"/>
                </a:solidFill>
                <a:latin typeface="Calibri" charset="0"/>
                <a:ea typeface="ＭＳ Ｐゴシック" charset="0"/>
              </a:rPr>
              <a:t>partial use and deployment</a:t>
            </a:r>
          </a:p>
          <a:p>
            <a:pPr lvl="1" eaLnBrk="1" hangingPunct="1"/>
            <a:r>
              <a:rPr lang="en-US" sz="2400">
                <a:latin typeface="Calibri" charset="0"/>
                <a:ea typeface="ＭＳ Ｐゴシック" charset="0"/>
              </a:rPr>
              <a:t>This security mechanism has to cope with partial deployment in the routing system</a:t>
            </a:r>
          </a:p>
          <a:p>
            <a:pPr lvl="2" eaLnBrk="1" hangingPunct="1"/>
            <a:r>
              <a:rPr lang="en-US" sz="1800">
                <a:latin typeface="Calibri" charset="0"/>
                <a:ea typeface="ＭＳ Ｐゴシック" charset="0"/>
              </a:rPr>
              <a:t>The basic conventional approach of “what is not certified and proved as good must be bad” will not work in a partial deployment scenario</a:t>
            </a:r>
          </a:p>
          <a:p>
            <a:pPr lvl="1" eaLnBrk="1" hangingPunct="1"/>
            <a:r>
              <a:rPr lang="en-US" sz="2400">
                <a:latin typeface="Calibri" charset="0"/>
                <a:ea typeface="ＭＳ Ｐゴシック" charset="0"/>
              </a:rPr>
              <a:t>In BGP we need to think about both origination and the AS Path of a route object in a partial deployed environment</a:t>
            </a:r>
          </a:p>
          <a:p>
            <a:pPr lvl="2" eaLnBrk="1" hangingPunct="1"/>
            <a:r>
              <a:rPr lang="en-US" sz="1800">
                <a:latin typeface="Calibri" charset="0"/>
                <a:ea typeface="ＭＳ Ｐゴシック" charset="0"/>
              </a:rPr>
              <a:t>AS path validation is challenging indeed in an environment of piecemeal use of secure credentials, as the mechanism cannot tunnel from one BGPsec “island” to the next “island”</a:t>
            </a:r>
            <a:endParaRPr lang="en-US" altLang="ja-JP" sz="1800">
              <a:latin typeface="Calibri" charset="0"/>
              <a:ea typeface="ＭＳ Ｐゴシック" charset="0"/>
            </a:endParaRPr>
          </a:p>
          <a:p>
            <a:pPr lvl="1" eaLnBrk="1" hangingPunct="1"/>
            <a:r>
              <a:rPr lang="en-US" sz="2400">
                <a:latin typeface="Calibri" charset="0"/>
                <a:ea typeface="ＭＳ Ｐゴシック" charset="0"/>
              </a:rPr>
              <a:t>A partially secured environment may incur a combination of high incremental cost with only marginal net benefit to those deploying BGPsec</a:t>
            </a:r>
          </a:p>
        </p:txBody>
      </p:sp>
    </p:spTree>
    <p:extLst>
      <p:ext uri="{BB962C8B-B14F-4D97-AF65-F5344CB8AC3E}">
        <p14:creationId xmlns:p14="http://schemas.microsoft.com/office/powerpoint/2010/main" val="940741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5800" y="274638"/>
            <a:ext cx="8229600" cy="1143000"/>
          </a:xfrm>
        </p:spPr>
        <p:txBody>
          <a:bodyPr>
            <a:normAutofit fontScale="90000"/>
          </a:bodyPr>
          <a:lstStyle/>
          <a:p>
            <a:pPr eaLnBrk="1" hangingPunct="1"/>
            <a:r>
              <a:rPr lang="en-AU">
                <a:latin typeface="Powderfinger Type" charset="0"/>
                <a:ea typeface="ＭＳ Ｐゴシック" charset="0"/>
              </a:rPr>
              <a:t>If I were </a:t>
            </a:r>
            <a:r>
              <a:rPr lang="en-AU" u="sng">
                <a:latin typeface="Powderfinger Type" charset="0"/>
                <a:ea typeface="ＭＳ Ｐゴシック" charset="0"/>
              </a:rPr>
              <a:t>really</a:t>
            </a:r>
            <a:r>
              <a:rPr lang="en-AU">
                <a:latin typeface="Powderfinger Type" charset="0"/>
                <a:ea typeface="ＭＳ Ｐゴシック" charset="0"/>
              </a:rPr>
              <a:t> bad (and evil)…</a:t>
            </a:r>
          </a:p>
        </p:txBody>
      </p:sp>
      <p:sp>
        <p:nvSpPr>
          <p:cNvPr id="26626" name="Rectangle 3"/>
          <p:cNvSpPr>
            <a:spLocks noGrp="1" noChangeArrowheads="1"/>
          </p:cNvSpPr>
          <p:nvPr>
            <p:ph idx="1"/>
          </p:nvPr>
        </p:nvSpPr>
        <p:spPr/>
        <p:txBody>
          <a:bodyPr/>
          <a:lstStyle/>
          <a:p>
            <a:pPr eaLnBrk="1" hangingPunct="1"/>
            <a:r>
              <a:rPr lang="en-AU" sz="2600" dirty="0">
                <a:latin typeface="Calibri" charset="0"/>
                <a:ea typeface="ＭＳ Ｐゴシック" charset="0"/>
              </a:rPr>
              <a:t>Through routing </a:t>
            </a:r>
            <a:r>
              <a:rPr lang="en-AU" sz="2600" dirty="0" smtClean="0">
                <a:latin typeface="Calibri" charset="0"/>
                <a:ea typeface="ＭＳ Ｐゴシック" charset="0"/>
              </a:rPr>
              <a:t>I’</a:t>
            </a:r>
            <a:r>
              <a:rPr lang="en-AU" altLang="ja-JP" sz="2600" dirty="0" smtClean="0">
                <a:latin typeface="Calibri" charset="0"/>
                <a:ea typeface="ＭＳ Ｐゴシック" charset="0"/>
              </a:rPr>
              <a:t>d </a:t>
            </a:r>
            <a:r>
              <a:rPr lang="en-AU" altLang="ja-JP" sz="2600" dirty="0">
                <a:latin typeface="Calibri" charset="0"/>
                <a:ea typeface="ＭＳ Ｐゴシック" charset="0"/>
              </a:rPr>
              <a:t>attack: </a:t>
            </a:r>
            <a:endParaRPr lang="en-AU" sz="2200" dirty="0">
              <a:latin typeface="Calibri" charset="0"/>
              <a:ea typeface="ＭＳ Ｐゴシック" charset="0"/>
            </a:endParaRPr>
          </a:p>
          <a:p>
            <a:pPr lvl="1" eaLnBrk="1" hangingPunct="1"/>
            <a:r>
              <a:rPr lang="en-AU" sz="2200" dirty="0">
                <a:latin typeface="Calibri" charset="0"/>
                <a:ea typeface="ＭＳ Ｐゴシック" charset="0"/>
              </a:rPr>
              <a:t>isolate critical public servers and resources</a:t>
            </a:r>
          </a:p>
          <a:p>
            <a:pPr lvl="1" eaLnBrk="1" hangingPunct="1"/>
            <a:r>
              <a:rPr lang="en-AU" sz="2200" dirty="0">
                <a:latin typeface="Calibri" charset="0"/>
                <a:ea typeface="ＭＳ Ｐゴシック" charset="0"/>
              </a:rPr>
              <a:t>overwhelm the routing system with spurious information</a:t>
            </a:r>
          </a:p>
          <a:p>
            <a:pPr lvl="1" eaLnBrk="1" hangingPunct="1"/>
            <a:endParaRPr lang="en-AU" sz="2200" dirty="0">
              <a:latin typeface="Calibri" charset="0"/>
              <a:ea typeface="ＭＳ Ｐゴシック" charset="0"/>
            </a:endParaRPr>
          </a:p>
          <a:p>
            <a:pPr eaLnBrk="1" hangingPunct="1">
              <a:buFont typeface="Arial" charset="0"/>
              <a:buNone/>
            </a:pPr>
            <a:r>
              <a:rPr lang="en-AU" sz="4000" b="1" dirty="0">
                <a:solidFill>
                  <a:srgbClr val="000000"/>
                </a:solidFill>
                <a:latin typeface="Max's Handwritin" charset="0"/>
                <a:ea typeface="ＭＳ Ｐゴシック" charset="0"/>
                <a:cs typeface="Max's Handwritin" charset="0"/>
              </a:rPr>
              <a:t>And bring selected parts of the network to a complete chaotic halt!</a:t>
            </a:r>
          </a:p>
        </p:txBody>
      </p:sp>
      <p:grpSp>
        <p:nvGrpSpPr>
          <p:cNvPr id="26627" name="Group 3"/>
          <p:cNvGrpSpPr>
            <a:grpSpLocks/>
          </p:cNvGrpSpPr>
          <p:nvPr/>
        </p:nvGrpSpPr>
        <p:grpSpPr bwMode="auto">
          <a:xfrm>
            <a:off x="228600" y="304800"/>
            <a:ext cx="990600" cy="990600"/>
            <a:chOff x="1035269" y="914400"/>
            <a:chExt cx="640238" cy="639763"/>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0870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head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269" y="914400"/>
              <a:ext cx="48873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39853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dirty="0">
                <a:latin typeface="Powderfinger Type" charset="0"/>
                <a:ea typeface="ＭＳ Ｐゴシック" charset="0"/>
              </a:rPr>
              <a:t>Concerns</a:t>
            </a:r>
          </a:p>
        </p:txBody>
      </p:sp>
      <p:sp>
        <p:nvSpPr>
          <p:cNvPr id="75778" name="Content Placeholder 2"/>
          <p:cNvSpPr>
            <a:spLocks noGrp="1"/>
          </p:cNvSpPr>
          <p:nvPr>
            <p:ph idx="1"/>
          </p:nvPr>
        </p:nvSpPr>
        <p:spPr/>
        <p:txBody>
          <a:bodyPr/>
          <a:lstStyle/>
          <a:p>
            <a:pPr marL="0" indent="0" eaLnBrk="1" hangingPunct="1">
              <a:buFont typeface="Arial" charset="0"/>
              <a:buNone/>
              <a:defRPr/>
            </a:pPr>
            <a:r>
              <a:rPr lang="en-US" sz="2800" dirty="0">
                <a:latin typeface="Calibri" charset="0"/>
                <a:ea typeface="ＭＳ Ｐゴシック" charset="0"/>
              </a:rPr>
              <a:t>Is a </a:t>
            </a:r>
            <a:r>
              <a:rPr lang="en-US" sz="2800" b="1" i="1" dirty="0">
                <a:solidFill>
                  <a:schemeClr val="accent2">
                    <a:lumMod val="75000"/>
                  </a:schemeClr>
                </a:solidFill>
                <a:latin typeface="Calibri" charset="0"/>
                <a:ea typeface="ＭＳ Ｐゴシック" charset="0"/>
              </a:rPr>
              <a:t>trust hierarchy </a:t>
            </a:r>
            <a:r>
              <a:rPr lang="en-US" sz="2800" dirty="0">
                <a:latin typeface="Calibri" charset="0"/>
                <a:ea typeface="ＭＳ Ｐゴシック" charset="0"/>
              </a:rPr>
              <a:t>the best approach to use?</a:t>
            </a:r>
          </a:p>
          <a:p>
            <a:pPr lvl="1" eaLnBrk="1" hangingPunct="1">
              <a:defRPr/>
            </a:pPr>
            <a:r>
              <a:rPr lang="en-US" sz="2400" dirty="0">
                <a:latin typeface="Calibri" charset="0"/>
                <a:ea typeface="ＭＳ Ｐゴシック" charset="0"/>
              </a:rPr>
              <a:t>The concern here is </a:t>
            </a:r>
            <a:r>
              <a:rPr lang="en-US" sz="2400" b="1" dirty="0">
                <a:solidFill>
                  <a:srgbClr val="BC352C"/>
                </a:solidFill>
                <a:latin typeface="Calibri" charset="0"/>
                <a:ea typeface="ＭＳ Ｐゴシック" charset="0"/>
              </a:rPr>
              <a:t>concentration of vulnerability</a:t>
            </a:r>
          </a:p>
          <a:p>
            <a:pPr marL="914400" lvl="2" indent="0" eaLnBrk="1" hangingPunct="1">
              <a:buFont typeface="Arial" charset="0"/>
              <a:buNone/>
              <a:defRPr/>
            </a:pPr>
            <a:r>
              <a:rPr lang="en-US" sz="2000" dirty="0">
                <a:latin typeface="Calibri" charset="0"/>
                <a:ea typeface="ＭＳ Ｐゴシック" charset="0"/>
              </a:rPr>
              <a:t>If validation of routing information is </a:t>
            </a:r>
            <a:r>
              <a:rPr lang="en-US" sz="2000" dirty="0" smtClean="0">
                <a:latin typeface="Calibri" charset="0"/>
                <a:ea typeface="ＭＳ Ｐゴシック" charset="0"/>
              </a:rPr>
              <a:t>dependent </a:t>
            </a:r>
            <a:r>
              <a:rPr lang="en-US" sz="2000" dirty="0">
                <a:latin typeface="Calibri" charset="0"/>
                <a:ea typeface="ＭＳ Ｐゴシック" charset="0"/>
              </a:rPr>
              <a:t>on the availability and validity of a single root trust anchor then what happens when this single digital artifact is attacked?</a:t>
            </a:r>
          </a:p>
          <a:p>
            <a:pPr lvl="1" eaLnBrk="1" hangingPunct="1">
              <a:defRPr/>
            </a:pPr>
            <a:r>
              <a:rPr lang="en-US" sz="2400" dirty="0" smtClean="0">
                <a:latin typeface="Calibri" charset="0"/>
                <a:ea typeface="ＭＳ Ｐゴシック" charset="0"/>
              </a:rPr>
              <a:t>But is there a viable alternative approach?</a:t>
            </a:r>
          </a:p>
          <a:p>
            <a:pPr marL="914400" lvl="2" indent="0" eaLnBrk="1" hangingPunct="1">
              <a:buFont typeface="Arial" charset="0"/>
              <a:buNone/>
              <a:defRPr/>
            </a:pPr>
            <a:r>
              <a:rPr lang="en-US" sz="2000" dirty="0">
                <a:latin typeface="Calibri" charset="0"/>
                <a:ea typeface="ＭＳ Ｐゴシック" charset="0"/>
              </a:rPr>
              <a:t>C</a:t>
            </a:r>
            <a:r>
              <a:rPr lang="en-US" sz="2000" dirty="0" smtClean="0">
                <a:latin typeface="Calibri" charset="0"/>
                <a:ea typeface="ＭＳ Ｐゴシック" charset="0"/>
              </a:rPr>
              <a:t>an </a:t>
            </a:r>
            <a:r>
              <a:rPr lang="en-US" sz="2000" dirty="0">
                <a:latin typeface="Calibri" charset="0"/>
                <a:ea typeface="ＭＳ Ｐゴシック" charset="0"/>
              </a:rPr>
              <a:t>you successfully incorporate robust diversity o</a:t>
            </a:r>
            <a:r>
              <a:rPr lang="en-US" sz="2000" dirty="0" smtClean="0">
                <a:latin typeface="Calibri" charset="0"/>
                <a:ea typeface="ＭＳ Ｐゴシック" charset="0"/>
              </a:rPr>
              <a:t>f authentication of security credentials into </a:t>
            </a:r>
            <a:r>
              <a:rPr lang="en-US" sz="2000" dirty="0">
                <a:latin typeface="Calibri" charset="0"/>
                <a:ea typeface="ＭＳ Ｐゴシック" charset="0"/>
              </a:rPr>
              <a:t>a supposedly </a:t>
            </a:r>
            <a:r>
              <a:rPr lang="en-US" sz="2000" dirty="0" smtClean="0">
                <a:latin typeface="Calibri" charset="0"/>
                <a:ea typeface="ＭＳ Ｐゴシック" charset="0"/>
              </a:rPr>
              <a:t>highly resilient secure </a:t>
            </a:r>
            <a:r>
              <a:rPr lang="en-US" sz="2000" dirty="0">
                <a:latin typeface="Calibri" charset="0"/>
                <a:ea typeface="ＭＳ Ｐゴシック" charset="0"/>
              </a:rPr>
              <a:t>trust framework</a:t>
            </a:r>
            <a:r>
              <a:rPr lang="en-US" sz="2000" dirty="0" smtClean="0">
                <a:latin typeface="Calibri" charset="0"/>
                <a:ea typeface="ＭＳ Ｐゴシック" charset="0"/>
              </a:rPr>
              <a:t>?</a:t>
            </a:r>
          </a:p>
          <a:p>
            <a:pPr marL="0" indent="0" eaLnBrk="1" hangingPunct="1">
              <a:buFont typeface="Arial" charset="0"/>
              <a:buNone/>
              <a:defRPr/>
            </a:pPr>
            <a:r>
              <a:rPr lang="en-US" sz="2800" dirty="0" smtClean="0">
                <a:latin typeface="Calibri" charset="0"/>
                <a:ea typeface="ＭＳ Ｐゴシック" charset="0"/>
              </a:rPr>
              <a:t>This </a:t>
            </a:r>
            <a:r>
              <a:rPr lang="en-US" sz="2800" dirty="0">
                <a:latin typeface="Calibri" charset="0"/>
                <a:ea typeface="ＭＳ Ｐゴシック" charset="0"/>
              </a:rPr>
              <a:t>is </a:t>
            </a:r>
            <a:r>
              <a:rPr lang="en-US" sz="2800" dirty="0" smtClean="0">
                <a:latin typeface="Calibri" charset="0"/>
                <a:ea typeface="ＭＳ Ｐゴシック" charset="0"/>
              </a:rPr>
              <a:t>a very challenging question about the nature of trust in a diverse networked environment!</a:t>
            </a:r>
            <a:endParaRPr lang="en-US" sz="2800" dirty="0">
              <a:latin typeface="Calibri" charset="0"/>
              <a:ea typeface="ＭＳ Ｐゴシック" charset="0"/>
            </a:endParaRPr>
          </a:p>
        </p:txBody>
      </p:sp>
    </p:spTree>
    <p:extLst>
      <p:ext uri="{BB962C8B-B14F-4D97-AF65-F5344CB8AC3E}">
        <p14:creationId xmlns:p14="http://schemas.microsoft.com/office/powerpoint/2010/main" val="125633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pPr eaLnBrk="1" hangingPunct="1"/>
            <a:r>
              <a:rPr lang="en-US">
                <a:latin typeface="Powderfinger Type" charset="0"/>
                <a:ea typeface="ＭＳ Ｐゴシック" charset="0"/>
              </a:rPr>
              <a:t>Concerns</a:t>
            </a:r>
          </a:p>
        </p:txBody>
      </p:sp>
      <p:sp>
        <p:nvSpPr>
          <p:cNvPr id="83970" name="Content Placeholder 2"/>
          <p:cNvSpPr>
            <a:spLocks noGrp="1"/>
          </p:cNvSpPr>
          <p:nvPr>
            <p:ph idx="1"/>
          </p:nvPr>
        </p:nvSpPr>
        <p:spPr/>
        <p:txBody>
          <a:bodyPr/>
          <a:lstStyle/>
          <a:p>
            <a:pPr marL="0" indent="0" eaLnBrk="1" hangingPunct="1">
              <a:buFont typeface="Arial" charset="0"/>
              <a:buNone/>
            </a:pPr>
            <a:r>
              <a:rPr lang="en-US" sz="2400">
                <a:latin typeface="Calibri" charset="0"/>
                <a:ea typeface="ＭＳ Ｐゴシック" charset="0"/>
              </a:rPr>
              <a:t>Is certification the </a:t>
            </a:r>
            <a:r>
              <a:rPr lang="en-US" sz="2400" b="1" i="1">
                <a:solidFill>
                  <a:srgbClr val="953735"/>
                </a:solidFill>
                <a:latin typeface="Calibri" charset="0"/>
                <a:ea typeface="ＭＳ Ｐゴシック" charset="0"/>
              </a:rPr>
              <a:t>only way </a:t>
            </a:r>
            <a:r>
              <a:rPr lang="en-US" sz="2400">
                <a:latin typeface="Calibri" charset="0"/>
                <a:ea typeface="ＭＳ Ｐゴシック" charset="0"/>
              </a:rPr>
              <a:t>to achieve useful outcomes in securing routing?</a:t>
            </a:r>
          </a:p>
          <a:p>
            <a:pPr lvl="1" eaLnBrk="1" hangingPunct="1"/>
            <a:r>
              <a:rPr lang="en-US" sz="2000">
                <a:latin typeface="Calibri" charset="0"/>
                <a:ea typeface="ＭＳ Ｐゴシック" charset="0"/>
              </a:rPr>
              <a:t>Is this form of augmentation to BGP to enforce “protocol payload correctness” over-engineered, and does it rely on impractical models of universal adoption?</a:t>
            </a:r>
          </a:p>
          <a:p>
            <a:pPr lvl="1" eaLnBrk="1" hangingPunct="1"/>
            <a:r>
              <a:rPr lang="en-US" sz="2000">
                <a:latin typeface="Calibri" charset="0"/>
                <a:ea typeface="ＭＳ Ｐゴシック" charset="0"/>
              </a:rPr>
              <a:t>Can various forms of </a:t>
            </a:r>
            <a:r>
              <a:rPr lang="en-US" sz="2000" i="1">
                <a:latin typeface="Calibri" charset="0"/>
                <a:ea typeface="ＭＳ Ｐゴシック" charset="0"/>
              </a:rPr>
              <a:t>routing anomaly detectors</a:t>
            </a:r>
            <a:r>
              <a:rPr lang="en-US" sz="2000">
                <a:latin typeface="Calibri" charset="0"/>
                <a:ea typeface="ＭＳ Ｐゴシック" charset="0"/>
              </a:rPr>
              <a:t> adequately detect the most prevalent forms of typos and deliberate lies in routing with a far lower overhead, and allow for unilateral detection of routing anomalies?</a:t>
            </a:r>
          </a:p>
          <a:p>
            <a:pPr lvl="1" eaLnBrk="1" hangingPunct="1"/>
            <a:r>
              <a:rPr lang="en-US" sz="2000">
                <a:latin typeface="Calibri" charset="0"/>
                <a:ea typeface="ＭＳ Ｐゴシック" charset="0"/>
              </a:rPr>
              <a:t>Or are such anomaly detectors yet another instance of “cheap security pantomime” that offer a thinly veiled placebo of apparent security that is easily circumvented or fooled by determined malicious attack?</a:t>
            </a:r>
          </a:p>
          <a:p>
            <a:pPr lvl="2" eaLnBrk="1" hangingPunct="1"/>
            <a:endParaRPr lang="en-US" sz="1800">
              <a:latin typeface="Calibri" charset="0"/>
              <a:ea typeface="ＭＳ Ｐゴシック" charset="0"/>
            </a:endParaRPr>
          </a:p>
        </p:txBody>
      </p:sp>
    </p:spTree>
    <p:extLst>
      <p:ext uri="{BB962C8B-B14F-4D97-AF65-F5344CB8AC3E}">
        <p14:creationId xmlns:p14="http://schemas.microsoft.com/office/powerpoint/2010/main" val="2125267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r>
              <a:rPr lang="en-US" dirty="0" smtClean="0"/>
              <a:t>What are we trying to do?</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AU" sz="2000" dirty="0"/>
              <a:t>Is securing the routing system alone actually </a:t>
            </a:r>
            <a:r>
              <a:rPr lang="en-AU" sz="2000" dirty="0" smtClean="0"/>
              <a:t>enough?</a:t>
            </a:r>
            <a:endParaRPr lang="en-AU" sz="2000" dirty="0"/>
          </a:p>
          <a:p>
            <a:pPr lvl="1"/>
            <a:r>
              <a:rPr lang="en-AU" sz="1800" dirty="0"/>
              <a:t>Can you </a:t>
            </a:r>
            <a:r>
              <a:rPr lang="en-AU" sz="1800" dirty="0" smtClean="0"/>
              <a:t>validate the “correctness” of the </a:t>
            </a:r>
            <a:r>
              <a:rPr lang="en-AU" sz="1800" dirty="0"/>
              <a:t>forwarding paths being proposed by a routing system?</a:t>
            </a:r>
          </a:p>
          <a:p>
            <a:pPr lvl="2"/>
            <a:r>
              <a:rPr lang="en-AU" sz="1600" dirty="0"/>
              <a:t>Is secure routing helpful in and of itself?</a:t>
            </a:r>
          </a:p>
          <a:p>
            <a:pPr lvl="2"/>
            <a:r>
              <a:rPr lang="en-AU" sz="1600" dirty="0"/>
              <a:t>Or this this just pushing the vulnerability set to a different point in the network integrity space</a:t>
            </a:r>
            <a:r>
              <a:rPr lang="en-AU" sz="1600" dirty="0" smtClean="0"/>
              <a:t>?</a:t>
            </a:r>
          </a:p>
          <a:p>
            <a:pPr lvl="2"/>
            <a:r>
              <a:rPr lang="en-AU" sz="1600" dirty="0" smtClean="0"/>
              <a:t>Does this adequately reduce the level of exposure to attack?</a:t>
            </a:r>
          </a:p>
          <a:p>
            <a:pPr lvl="2"/>
            <a:r>
              <a:rPr lang="en-AU" sz="1600" dirty="0"/>
              <a:t>Is BGP too incomplete in terms of its information distribution properties to allow robust validation of the intended forwarding state</a:t>
            </a:r>
            <a:r>
              <a:rPr lang="en-AU" sz="1600" dirty="0" smtClean="0"/>
              <a:t>?</a:t>
            </a:r>
            <a:endParaRPr lang="en-AU" sz="1600" dirty="0"/>
          </a:p>
          <a:p>
            <a:pPr lvl="2"/>
            <a:endParaRPr lang="en-AU" sz="1600" dirty="0"/>
          </a:p>
          <a:p>
            <a:pPr marL="0" indent="0">
              <a:buNone/>
            </a:pPr>
            <a:r>
              <a:rPr lang="en-AU" sz="2000" dirty="0"/>
              <a:t>If not, then is this a case of too high a cost or too low a benefit?</a:t>
            </a:r>
          </a:p>
          <a:p>
            <a:pPr lvl="1"/>
            <a:r>
              <a:rPr lang="en-AU" sz="1800" dirty="0"/>
              <a:t>Is this a case of reducing the security credential generation and validation workload by reducing the security outcomes through reduced trust and/or reduced amount of validated information</a:t>
            </a:r>
          </a:p>
          <a:p>
            <a:pPr lvl="1"/>
            <a:r>
              <a:rPr lang="en-AU" sz="1800" dirty="0"/>
              <a:t>Or is this a case of increasing the level of assurance and the amount of routing </a:t>
            </a:r>
            <a:r>
              <a:rPr lang="en-AU" sz="1800" dirty="0" smtClean="0"/>
              <a:t>information </a:t>
            </a:r>
            <a:r>
              <a:rPr lang="en-AU" sz="1800" dirty="0"/>
              <a:t>secured by these mechanisms</a:t>
            </a:r>
            <a:endParaRPr lang="en-US" sz="2400" dirty="0" smtClean="0"/>
          </a:p>
        </p:txBody>
      </p:sp>
    </p:spTree>
    <p:extLst>
      <p:ext uri="{BB962C8B-B14F-4D97-AF65-F5344CB8AC3E}">
        <p14:creationId xmlns:p14="http://schemas.microsoft.com/office/powerpoint/2010/main" val="2616916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r>
              <a:rPr lang="en-US" dirty="0" smtClean="0"/>
              <a:t>What are we trying to do?</a:t>
            </a:r>
            <a:endParaRPr lang="en-US" dirty="0"/>
          </a:p>
        </p:txBody>
      </p:sp>
      <p:sp>
        <p:nvSpPr>
          <p:cNvPr id="3" name="Content Placeholder 2"/>
          <p:cNvSpPr>
            <a:spLocks noGrp="1"/>
          </p:cNvSpPr>
          <p:nvPr>
            <p:ph idx="1"/>
          </p:nvPr>
        </p:nvSpPr>
        <p:spPr/>
        <p:txBody>
          <a:bodyPr/>
          <a:lstStyle/>
          <a:p>
            <a:pPr marL="0" indent="0">
              <a:buNone/>
            </a:pPr>
            <a:r>
              <a:rPr lang="en-AU" sz="2400" dirty="0" smtClean="0"/>
              <a:t>Is Partial Deployment of any value?</a:t>
            </a:r>
          </a:p>
          <a:p>
            <a:pPr lvl="1"/>
            <a:r>
              <a:rPr lang="en-AU" sz="2000" dirty="0" smtClean="0"/>
              <a:t>Are </a:t>
            </a:r>
            <a:r>
              <a:rPr lang="en-AU" sz="2000" dirty="0"/>
              <a:t>the semantics of routing security and incomplete credentials compatible concepts?</a:t>
            </a:r>
          </a:p>
          <a:p>
            <a:pPr lvl="2"/>
            <a:r>
              <a:rPr lang="en-AU" sz="1600" dirty="0"/>
              <a:t>Can you deploy high integrity security using partial deployment scenarios</a:t>
            </a:r>
            <a:r>
              <a:rPr lang="en-AU" sz="1600" dirty="0" smtClean="0"/>
              <a:t>?</a:t>
            </a:r>
          </a:p>
          <a:p>
            <a:pPr lvl="2"/>
            <a:r>
              <a:rPr lang="en-AU" sz="1600" dirty="0" smtClean="0"/>
              <a:t>The issue here is that credentials can assure a recipient that the information that they receive are authentic. They can mark what’s “good”. But the aim of the exercise is to identify what’s “bad”. </a:t>
            </a:r>
          </a:p>
          <a:p>
            <a:pPr lvl="2"/>
            <a:r>
              <a:rPr lang="en-AU" sz="1600" dirty="0" smtClean="0"/>
              <a:t>In a scenario of comprehensive deployment, then the inability to determine “good” implies “bad”</a:t>
            </a:r>
          </a:p>
          <a:p>
            <a:pPr lvl="2"/>
            <a:r>
              <a:rPr lang="en-AU" sz="1600" dirty="0" smtClean="0"/>
              <a:t>In partial deployment scenarios the inability to determine “good” means…?</a:t>
            </a:r>
            <a:endParaRPr lang="en-AU" sz="1600" dirty="0"/>
          </a:p>
        </p:txBody>
      </p:sp>
    </p:spTree>
    <p:extLst>
      <p:ext uri="{BB962C8B-B14F-4D97-AF65-F5344CB8AC3E}">
        <p14:creationId xmlns:p14="http://schemas.microsoft.com/office/powerpoint/2010/main" val="2736319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04800" y="152400"/>
            <a:ext cx="7543800" cy="1295400"/>
          </a:xfrm>
        </p:spPr>
        <p:txBody>
          <a:bodyPr/>
          <a:lstStyle/>
          <a:p>
            <a:pPr eaLnBrk="1" hangingPunct="1"/>
            <a:r>
              <a:rPr lang="en-US" sz="3600">
                <a:latin typeface="Powderfinger Type" charset="0"/>
                <a:ea typeface="ＭＳ Ｐゴシック" charset="0"/>
              </a:rPr>
              <a:t>Good, Fast, or Cheap?</a:t>
            </a:r>
            <a:br>
              <a:rPr lang="en-US" sz="3600">
                <a:latin typeface="Powderfinger Type" charset="0"/>
                <a:ea typeface="ＭＳ Ｐゴシック" charset="0"/>
              </a:rPr>
            </a:br>
            <a:r>
              <a:rPr lang="en-US" sz="3600">
                <a:latin typeface="Powderfinger Type" charset="0"/>
                <a:ea typeface="ＭＳ Ｐゴシック" charset="0"/>
              </a:rPr>
              <a:t>Pick one!</a:t>
            </a:r>
          </a:p>
        </p:txBody>
      </p:sp>
      <p:sp>
        <p:nvSpPr>
          <p:cNvPr id="84994" name="Rectangle 3"/>
          <p:cNvSpPr>
            <a:spLocks noGrp="1" noChangeArrowheads="1"/>
          </p:cNvSpPr>
          <p:nvPr>
            <p:ph idx="1"/>
          </p:nvPr>
        </p:nvSpPr>
        <p:spPr>
          <a:xfrm>
            <a:off x="468313" y="1773238"/>
            <a:ext cx="8229600" cy="3459162"/>
          </a:xfrm>
        </p:spPr>
        <p:txBody>
          <a:bodyPr/>
          <a:lstStyle/>
          <a:p>
            <a:pPr marL="0" indent="0" eaLnBrk="1" hangingPunct="1">
              <a:buFont typeface="Arial" charset="0"/>
              <a:buNone/>
            </a:pPr>
            <a:r>
              <a:rPr lang="en-AU" sz="2800">
                <a:latin typeface="Calibri" charset="0"/>
                <a:ea typeface="ＭＳ Ｐゴシック" charset="0"/>
                <a:cs typeface="Max's Handwritin" charset="0"/>
              </a:rPr>
              <a:t>We just can’t make secure routing mechanisms cheaper, faster, more robust, and more effective than existing routing tools …</a:t>
            </a:r>
          </a:p>
          <a:p>
            <a:pPr lvl="1" eaLnBrk="1" hangingPunct="1"/>
            <a:r>
              <a:rPr lang="en-AU" sz="2400">
                <a:latin typeface="Calibri" charset="0"/>
                <a:ea typeface="ＭＳ Ｐゴシック" charset="0"/>
                <a:cs typeface="Max's Handwritin" charset="0"/>
              </a:rPr>
              <a:t>We can make it robust, but it won</a:t>
            </a:r>
            <a:r>
              <a:rPr lang="fr-FR" sz="2400">
                <a:latin typeface="Calibri" charset="0"/>
                <a:ea typeface="ＭＳ Ｐゴシック" charset="0"/>
                <a:cs typeface="Max's Handwritin" charset="0"/>
              </a:rPr>
              <a:t>’</a:t>
            </a:r>
            <a:r>
              <a:rPr lang="en-AU" altLang="ja-JP" sz="2400">
                <a:latin typeface="Calibri" charset="0"/>
                <a:ea typeface="ＭＳ Ｐゴシック" charset="0"/>
                <a:cs typeface="Max's Handwritin" charset="0"/>
              </a:rPr>
              <a:t>t be cheap, and probably not fast!</a:t>
            </a:r>
          </a:p>
          <a:p>
            <a:pPr lvl="1" eaLnBrk="1" hangingPunct="1"/>
            <a:r>
              <a:rPr lang="en-AU" sz="2400">
                <a:latin typeface="Calibri" charset="0"/>
                <a:ea typeface="ＭＳ Ｐゴシック" charset="0"/>
                <a:cs typeface="Max's Handwritin" charset="0"/>
              </a:rPr>
              <a:t>We can make it fast, but it won’t be robust and it won’t be cheap!</a:t>
            </a:r>
          </a:p>
          <a:p>
            <a:pPr lvl="1" eaLnBrk="1" hangingPunct="1"/>
            <a:r>
              <a:rPr lang="en-AU" sz="2400">
                <a:latin typeface="Calibri" charset="0"/>
                <a:ea typeface="ＭＳ Ｐゴシック" charset="0"/>
                <a:cs typeface="Max's Handwritin" charset="0"/>
              </a:rPr>
              <a:t>We can make it cheap, but it won</a:t>
            </a:r>
            <a:r>
              <a:rPr lang="fr-FR" sz="2400">
                <a:latin typeface="Calibri" charset="0"/>
                <a:ea typeface="ＭＳ Ｐゴシック" charset="0"/>
                <a:cs typeface="Max's Handwritin" charset="0"/>
              </a:rPr>
              <a:t>’</a:t>
            </a:r>
            <a:r>
              <a:rPr lang="en-AU" altLang="ja-JP" sz="2400">
                <a:latin typeface="Calibri" charset="0"/>
                <a:ea typeface="ＭＳ Ｐゴシック" charset="0"/>
                <a:cs typeface="Max's Handwritin" charset="0"/>
              </a:rPr>
              <a:t>t be completely robust!</a:t>
            </a:r>
          </a:p>
          <a:p>
            <a:pPr lvl="1" eaLnBrk="1" hangingPunct="1"/>
            <a:endParaRPr lang="en-AU" altLang="ja-JP" sz="2400">
              <a:latin typeface="Calibri" charset="0"/>
              <a:ea typeface="ＭＳ Ｐゴシック" charset="0"/>
              <a:cs typeface="Max's Handwritin" charset="0"/>
            </a:endParaRPr>
          </a:p>
          <a:p>
            <a:pPr lvl="1" eaLnBrk="1" hangingPunct="1">
              <a:buFont typeface="Arial" charset="0"/>
              <a:buNone/>
            </a:pPr>
            <a:endParaRPr lang="en-AU" sz="2400">
              <a:latin typeface="Calibri" charset="0"/>
              <a:ea typeface="ＭＳ Ｐゴシック" charset="0"/>
              <a:cs typeface="Max's Handwritin" charset="0"/>
            </a:endParaRPr>
          </a:p>
        </p:txBody>
      </p:sp>
    </p:spTree>
    <p:extLst>
      <p:ext uri="{BB962C8B-B14F-4D97-AF65-F5344CB8AC3E}">
        <p14:creationId xmlns:p14="http://schemas.microsoft.com/office/powerpoint/2010/main" val="3211698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304800" y="152400"/>
            <a:ext cx="7543800" cy="1295400"/>
          </a:xfrm>
        </p:spPr>
        <p:txBody>
          <a:bodyPr/>
          <a:lstStyle/>
          <a:p>
            <a:pPr eaLnBrk="1" hangingPunct="1"/>
            <a:r>
              <a:rPr lang="en-US" sz="3600">
                <a:latin typeface="Powderfinger Type" charset="0"/>
                <a:ea typeface="ＭＳ Ｐゴシック" charset="0"/>
              </a:rPr>
              <a:t>Good, Fast, or Cheap?</a:t>
            </a:r>
            <a:br>
              <a:rPr lang="en-US" sz="3600">
                <a:latin typeface="Powderfinger Type" charset="0"/>
                <a:ea typeface="ＭＳ Ｐゴシック" charset="0"/>
              </a:rPr>
            </a:br>
            <a:r>
              <a:rPr lang="en-US" sz="3600">
                <a:latin typeface="Powderfinger Type" charset="0"/>
                <a:ea typeface="ＭＳ Ｐゴシック" charset="0"/>
              </a:rPr>
              <a:t>Pick one!</a:t>
            </a:r>
          </a:p>
        </p:txBody>
      </p:sp>
      <p:sp>
        <p:nvSpPr>
          <p:cNvPr id="86018" name="Rectangle 3"/>
          <p:cNvSpPr>
            <a:spLocks noGrp="1" noChangeArrowheads="1"/>
          </p:cNvSpPr>
          <p:nvPr>
            <p:ph idx="1"/>
          </p:nvPr>
        </p:nvSpPr>
        <p:spPr>
          <a:xfrm>
            <a:off x="468313" y="1773238"/>
            <a:ext cx="8229600" cy="3459162"/>
          </a:xfrm>
        </p:spPr>
        <p:txBody>
          <a:bodyPr/>
          <a:lstStyle/>
          <a:p>
            <a:pPr marL="0" indent="0" eaLnBrk="1" hangingPunct="1">
              <a:buFont typeface="Arial" charset="0"/>
              <a:buNone/>
            </a:pPr>
            <a:r>
              <a:rPr lang="en-AU" sz="2800">
                <a:latin typeface="Calibri" charset="0"/>
                <a:ea typeface="ＭＳ Ｐゴシック" charset="0"/>
                <a:cs typeface="Max's Handwritin" charset="0"/>
              </a:rPr>
              <a:t>We just can’t make secure routing mechanisms cheaper, faster, more robust, and more effective than existing routing tools …</a:t>
            </a:r>
          </a:p>
          <a:p>
            <a:pPr lvl="1" eaLnBrk="1" hangingPunct="1"/>
            <a:r>
              <a:rPr lang="en-AU" sz="2400">
                <a:latin typeface="Calibri" charset="0"/>
                <a:ea typeface="ＭＳ Ｐゴシック" charset="0"/>
                <a:cs typeface="Max's Handwritin" charset="0"/>
              </a:rPr>
              <a:t>We can make it robust, but it won</a:t>
            </a:r>
            <a:r>
              <a:rPr lang="fr-FR" sz="2400">
                <a:latin typeface="Calibri" charset="0"/>
                <a:ea typeface="ＭＳ Ｐゴシック" charset="0"/>
                <a:cs typeface="Max's Handwritin" charset="0"/>
              </a:rPr>
              <a:t>’</a:t>
            </a:r>
            <a:r>
              <a:rPr lang="en-AU" altLang="ja-JP" sz="2400">
                <a:latin typeface="Calibri" charset="0"/>
                <a:ea typeface="ＭＳ Ｐゴシック" charset="0"/>
                <a:cs typeface="Max's Handwritin" charset="0"/>
              </a:rPr>
              <a:t>t be cheap, and probably not fast!</a:t>
            </a:r>
          </a:p>
          <a:p>
            <a:pPr lvl="1" eaLnBrk="1" hangingPunct="1"/>
            <a:r>
              <a:rPr lang="en-AU" sz="2400">
                <a:latin typeface="Calibri" charset="0"/>
                <a:ea typeface="ＭＳ Ｐゴシック" charset="0"/>
                <a:cs typeface="Max's Handwritin" charset="0"/>
              </a:rPr>
              <a:t>We can make it fast, but it won’t be robust and it won’t be cheap!</a:t>
            </a:r>
          </a:p>
          <a:p>
            <a:pPr lvl="1" eaLnBrk="1" hangingPunct="1"/>
            <a:r>
              <a:rPr lang="en-AU" sz="2400">
                <a:latin typeface="Calibri" charset="0"/>
                <a:ea typeface="ＭＳ Ｐゴシック" charset="0"/>
                <a:cs typeface="Max's Handwritin" charset="0"/>
              </a:rPr>
              <a:t>We can make it cheap, but it won</a:t>
            </a:r>
            <a:r>
              <a:rPr lang="fr-FR" sz="2400">
                <a:latin typeface="Calibri" charset="0"/>
                <a:ea typeface="ＭＳ Ｐゴシック" charset="0"/>
                <a:cs typeface="Max's Handwritin" charset="0"/>
              </a:rPr>
              <a:t>’</a:t>
            </a:r>
            <a:r>
              <a:rPr lang="en-AU" altLang="ja-JP" sz="2400">
                <a:latin typeface="Calibri" charset="0"/>
                <a:ea typeface="ＭＳ Ｐゴシック" charset="0"/>
                <a:cs typeface="Max's Handwritin" charset="0"/>
              </a:rPr>
              <a:t>t be completely robust!</a:t>
            </a:r>
          </a:p>
          <a:p>
            <a:pPr lvl="1" eaLnBrk="1" hangingPunct="1"/>
            <a:endParaRPr lang="en-AU" altLang="ja-JP" sz="2400">
              <a:latin typeface="Calibri" charset="0"/>
              <a:ea typeface="ＭＳ Ｐゴシック" charset="0"/>
              <a:cs typeface="Max's Handwritin" charset="0"/>
            </a:endParaRPr>
          </a:p>
          <a:p>
            <a:pPr lvl="1" eaLnBrk="1" hangingPunct="1">
              <a:buFont typeface="Arial" charset="0"/>
              <a:buNone/>
            </a:pPr>
            <a:endParaRPr lang="en-AU" sz="2400">
              <a:latin typeface="Calibri" charset="0"/>
              <a:ea typeface="ＭＳ Ｐゴシック" charset="0"/>
              <a:cs typeface="Max's Handwritin" charset="0"/>
            </a:endParaRPr>
          </a:p>
        </p:txBody>
      </p:sp>
      <p:sp>
        <p:nvSpPr>
          <p:cNvPr id="2" name="TextBox 1"/>
          <p:cNvSpPr txBox="1"/>
          <p:nvPr/>
        </p:nvSpPr>
        <p:spPr>
          <a:xfrm rot="20714744">
            <a:off x="327025" y="2827338"/>
            <a:ext cx="8496300" cy="1692275"/>
          </a:xfrm>
          <a:prstGeom prst="rect">
            <a:avLst/>
          </a:prstGeom>
          <a:solidFill>
            <a:srgbClr val="FFFFFF"/>
          </a:solidFill>
        </p:spPr>
        <p:txBody>
          <a:bodyPr>
            <a:spAutoFit/>
          </a:bodyPr>
          <a:lstStyle/>
          <a:p>
            <a:pPr>
              <a:defRPr/>
            </a:pPr>
            <a:r>
              <a:rPr lang="en-AU" altLang="ja-JP" sz="2800" dirty="0">
                <a:solidFill>
                  <a:schemeClr val="accent6">
                    <a:lumMod val="50000"/>
                  </a:schemeClr>
                </a:solidFill>
                <a:latin typeface="AhnbergHand"/>
                <a:cs typeface="AhnbergHand"/>
              </a:rPr>
              <a:t>So where should we compromise in the design of a secure routing infrastructure?</a:t>
            </a:r>
          </a:p>
          <a:p>
            <a:pPr lvl="1">
              <a:buFont typeface="Arial" charset="0"/>
              <a:buNone/>
              <a:defRPr/>
            </a:pPr>
            <a:r>
              <a:rPr lang="en-AU" dirty="0">
                <a:cs typeface="Max's Handwritin" charset="0"/>
              </a:rPr>
              <a:t>	</a:t>
            </a:r>
          </a:p>
          <a:p>
            <a:pPr>
              <a:defRPr/>
            </a:pPr>
            <a:endParaRPr lang="en-US" dirty="0"/>
          </a:p>
        </p:txBody>
      </p:sp>
    </p:spTree>
    <p:extLst>
      <p:ext uri="{BB962C8B-B14F-4D97-AF65-F5344CB8AC3E}">
        <p14:creationId xmlns:p14="http://schemas.microsoft.com/office/powerpoint/2010/main" val="685810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68313" y="260350"/>
            <a:ext cx="8229600" cy="1143000"/>
          </a:xfrm>
        </p:spPr>
        <p:txBody>
          <a:bodyPr/>
          <a:lstStyle/>
          <a:p>
            <a:r>
              <a:rPr lang="en-US">
                <a:latin typeface="Powderfinger Type" charset="0"/>
                <a:ea typeface="ＭＳ Ｐゴシック" charset="0"/>
              </a:rPr>
              <a:t>Caution: Opinions!</a:t>
            </a:r>
          </a:p>
        </p:txBody>
      </p:sp>
      <p:sp>
        <p:nvSpPr>
          <p:cNvPr id="3" name="Content Placeholder 2"/>
          <p:cNvSpPr>
            <a:spLocks noGrp="1"/>
          </p:cNvSpPr>
          <p:nvPr>
            <p:ph idx="1"/>
          </p:nvPr>
        </p:nvSpPr>
        <p:spPr/>
        <p:txBody>
          <a:bodyPr/>
          <a:lstStyle/>
          <a:p>
            <a:pPr marL="0" indent="0">
              <a:buFont typeface="Arial" charset="0"/>
              <a:buNone/>
              <a:defRPr/>
            </a:pPr>
            <a:r>
              <a:rPr lang="en-US" sz="1800" dirty="0" smtClean="0"/>
              <a:t>My personal view of design compromise:</a:t>
            </a:r>
          </a:p>
          <a:p>
            <a:pPr lvl="1">
              <a:defRPr/>
            </a:pPr>
            <a:r>
              <a:rPr lang="en-US" sz="1600" dirty="0" smtClean="0"/>
              <a:t>Improve the robustness of RPKI certs by altering the cert validation algorithm</a:t>
            </a:r>
          </a:p>
          <a:p>
            <a:pPr lvl="1">
              <a:defRPr/>
            </a:pPr>
            <a:r>
              <a:rPr lang="en-US" sz="1600" dirty="0" smtClean="0"/>
              <a:t>Place origination signatures, ROAs and certs into the BGP protocol updates as opaque attributes</a:t>
            </a:r>
            <a:endParaRPr lang="en-US" sz="1400" dirty="0" smtClean="0"/>
          </a:p>
          <a:p>
            <a:pPr lvl="1">
              <a:defRPr/>
            </a:pPr>
            <a:r>
              <a:rPr lang="en-US" sz="1600" dirty="0"/>
              <a:t>U</a:t>
            </a:r>
            <a:r>
              <a:rPr lang="en-US" sz="1600" dirty="0" smtClean="0"/>
              <a:t>se AS Adjacency attestations in preference to a fully signed path</a:t>
            </a:r>
          </a:p>
          <a:p>
            <a:pPr lvl="1">
              <a:defRPr/>
            </a:pPr>
            <a:r>
              <a:rPr lang="en-US" sz="1600" dirty="0" smtClean="0"/>
              <a:t>Place AS Adjacency attestations into BGP protocol updates as opaque attributes</a:t>
            </a:r>
          </a:p>
          <a:p>
            <a:pPr lvl="1">
              <a:defRPr/>
            </a:pPr>
            <a:r>
              <a:rPr lang="en-US" sz="1600" dirty="0" smtClean="0"/>
              <a:t>Exploit the use of TCP in BGP to never resend already sent certs</a:t>
            </a:r>
          </a:p>
          <a:p>
            <a:pPr lvl="1">
              <a:defRPr/>
            </a:pPr>
            <a:r>
              <a:rPr lang="en-US" sz="1600" dirty="0" smtClean="0"/>
              <a:t>Flatten parts of the CA hierarchy by using RAs rather than CA delegations</a:t>
            </a:r>
          </a:p>
          <a:p>
            <a:pPr lvl="1">
              <a:defRPr/>
            </a:pPr>
            <a:r>
              <a:rPr lang="en-US" sz="1600" dirty="0" smtClean="0"/>
              <a:t>Reduce OOB credential distribution to TA material</a:t>
            </a:r>
          </a:p>
          <a:p>
            <a:pPr lvl="2">
              <a:defRPr/>
            </a:pPr>
            <a:r>
              <a:rPr lang="en-US" sz="1400" dirty="0" smtClean="0"/>
              <a:t>For which you can use the DNS and DNSSEC if you really want!</a:t>
            </a:r>
            <a:endParaRPr lang="en-US" sz="1800" dirty="0" smtClean="0"/>
          </a:p>
          <a:p>
            <a:pPr lvl="2">
              <a:defRPr/>
            </a:pPr>
            <a:endParaRPr lang="en-US" sz="1400" dirty="0" smtClean="0"/>
          </a:p>
          <a:p>
            <a:pPr marL="457200" lvl="1" indent="0">
              <a:buFont typeface="Arial" charset="0"/>
              <a:buNone/>
              <a:defRPr/>
            </a:pPr>
            <a:r>
              <a:rPr lang="en-US" sz="1800" i="1" dirty="0" smtClean="0"/>
              <a:t>Like all the other approaches, this represents a particular set of compromises about speed, complexity, cost, deployment characteristics and robustness – it has it’s weaknesses in terms of comprehensive robustness, but it attempts to reduce the number of distinct moving parts</a:t>
            </a:r>
          </a:p>
          <a:p>
            <a:pPr lvl="1">
              <a:defRPr/>
            </a:pPr>
            <a:endParaRPr lang="en-US" sz="1600" dirty="0"/>
          </a:p>
        </p:txBody>
      </p:sp>
    </p:spTree>
    <p:extLst>
      <p:ext uri="{BB962C8B-B14F-4D97-AF65-F5344CB8AC3E}">
        <p14:creationId xmlns:p14="http://schemas.microsoft.com/office/powerpoint/2010/main" val="2969877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228600" y="2209800"/>
            <a:ext cx="8229600" cy="1143000"/>
          </a:xfrm>
        </p:spPr>
        <p:txBody>
          <a:bodyPr/>
          <a:lstStyle/>
          <a:p>
            <a:pPr eaLnBrk="1" hangingPunct="1"/>
            <a:r>
              <a:rPr lang="en-AU">
                <a:latin typeface="Powderfinger Type" charset="0"/>
                <a:ea typeface="ＭＳ Ｐゴシック" charset="0"/>
              </a:rPr>
              <a:t>Thank You</a:t>
            </a:r>
          </a:p>
        </p:txBody>
      </p:sp>
      <p:sp>
        <p:nvSpPr>
          <p:cNvPr id="88066" name="Rectangle 3"/>
          <p:cNvSpPr>
            <a:spLocks noGrp="1" noChangeArrowheads="1"/>
          </p:cNvSpPr>
          <p:nvPr>
            <p:ph idx="1"/>
          </p:nvPr>
        </p:nvSpPr>
        <p:spPr>
          <a:xfrm>
            <a:off x="4500563" y="3860800"/>
            <a:ext cx="4186237" cy="2270125"/>
          </a:xfrm>
        </p:spPr>
        <p:txBody>
          <a:bodyPr/>
          <a:lstStyle/>
          <a:p>
            <a:pPr eaLnBrk="1" hangingPunct="1">
              <a:buFont typeface="Wingdings" charset="0"/>
              <a:buNone/>
            </a:pPr>
            <a:r>
              <a:rPr lang="en-AU" sz="4800" b="1">
                <a:latin typeface="Max's Handwritin" charset="0"/>
                <a:ea typeface="ＭＳ Ｐゴシック" charset="0"/>
                <a:cs typeface="Max's Handwritin" charset="0"/>
              </a:rPr>
              <a:t>Questions?</a:t>
            </a:r>
          </a:p>
        </p:txBody>
      </p:sp>
    </p:spTree>
    <p:extLst>
      <p:ext uri="{BB962C8B-B14F-4D97-AF65-F5344CB8AC3E}">
        <p14:creationId xmlns:p14="http://schemas.microsoft.com/office/powerpoint/2010/main" val="2811767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Do you envision a world in the not so distant future where RPKI will be used to secure routing globally on an operational level; and if so when would you predict this will happen</a:t>
            </a:r>
            <a:r>
              <a:rPr lang="en-AU" sz="2400" dirty="0" smtClean="0"/>
              <a:t>?</a:t>
            </a:r>
          </a:p>
          <a:p>
            <a:pPr marL="0" indent="0">
              <a:buNone/>
            </a:pPr>
            <a:endParaRPr lang="en-AU" sz="1800" dirty="0" smtClean="0">
              <a:solidFill>
                <a:schemeClr val="accent6">
                  <a:lumMod val="50000"/>
                </a:schemeClr>
              </a:solidFill>
            </a:endParaRPr>
          </a:p>
          <a:p>
            <a:pPr marL="0" indent="0">
              <a:buNone/>
            </a:pPr>
            <a:r>
              <a:rPr lang="en-AU" sz="1800" dirty="0" smtClean="0">
                <a:solidFill>
                  <a:schemeClr val="accent6">
                    <a:lumMod val="50000"/>
                  </a:schemeClr>
                </a:solidFill>
              </a:rPr>
              <a:t>If you mean RPKI + </a:t>
            </a:r>
            <a:r>
              <a:rPr lang="en-AU" sz="1800" dirty="0" err="1" smtClean="0">
                <a:solidFill>
                  <a:schemeClr val="accent6">
                    <a:lumMod val="50000"/>
                  </a:schemeClr>
                </a:solidFill>
              </a:rPr>
              <a:t>BGPsec</a:t>
            </a:r>
            <a:r>
              <a:rPr lang="en-AU" sz="1800" dirty="0" smtClean="0">
                <a:solidFill>
                  <a:schemeClr val="accent6">
                    <a:lumMod val="50000"/>
                  </a:schemeClr>
                </a:solidFill>
              </a:rPr>
              <a:t> then this is </a:t>
            </a:r>
            <a:r>
              <a:rPr lang="en-AU" sz="1800" dirty="0" smtClean="0">
                <a:solidFill>
                  <a:schemeClr val="accent6">
                    <a:lumMod val="50000"/>
                  </a:schemeClr>
                </a:solidFill>
              </a:rPr>
              <a:t>just not </a:t>
            </a:r>
            <a:r>
              <a:rPr lang="en-AU" sz="1800" dirty="0" smtClean="0">
                <a:solidFill>
                  <a:schemeClr val="accent6">
                    <a:lumMod val="50000"/>
                  </a:schemeClr>
                </a:solidFill>
              </a:rPr>
              <a:t>going to happen in my opinion. Path Validation is just too </a:t>
            </a:r>
            <a:r>
              <a:rPr lang="en-AU" sz="1800" dirty="0" smtClean="0">
                <a:solidFill>
                  <a:schemeClr val="accent6">
                    <a:lumMod val="50000"/>
                  </a:schemeClr>
                </a:solidFill>
              </a:rPr>
              <a:t>difficult </a:t>
            </a:r>
            <a:r>
              <a:rPr lang="en-AU" sz="1800" dirty="0" smtClean="0">
                <a:solidFill>
                  <a:schemeClr val="accent6">
                    <a:lumMod val="50000"/>
                  </a:schemeClr>
                </a:solidFill>
              </a:rPr>
              <a:t>and Origin Validation is not enough by itself. So my answer is a bold: “never!”</a:t>
            </a:r>
            <a:r>
              <a:rPr lang="en-US" sz="1800" dirty="0" smtClean="0">
                <a:solidFill>
                  <a:schemeClr val="accent6">
                    <a:lumMod val="50000"/>
                  </a:schemeClr>
                </a:solidFill>
              </a:rPr>
              <a:t> with </a:t>
            </a:r>
            <a:r>
              <a:rPr lang="en-US" sz="1800" dirty="0" err="1" smtClean="0">
                <a:solidFill>
                  <a:schemeClr val="accent6">
                    <a:lumMod val="50000"/>
                  </a:schemeClr>
                </a:solidFill>
              </a:rPr>
              <a:t>BGPsec</a:t>
            </a:r>
            <a:r>
              <a:rPr lang="en-US" sz="1800" dirty="0" smtClean="0">
                <a:solidFill>
                  <a:schemeClr val="accent6">
                    <a:lumMod val="50000"/>
                  </a:schemeClr>
                </a:solidFill>
              </a:rPr>
              <a:t> - The technology model needs to change before adoption begins to look feasible.</a:t>
            </a:r>
          </a:p>
          <a:p>
            <a:pPr marL="0" indent="0">
              <a:buNone/>
            </a:pPr>
            <a:endParaRPr lang="en-US" sz="1800" dirty="0">
              <a:solidFill>
                <a:schemeClr val="accent6">
                  <a:lumMod val="50000"/>
                </a:schemeClr>
              </a:solidFill>
            </a:endParaRPr>
          </a:p>
          <a:p>
            <a:pPr marL="0" indent="0">
              <a:buNone/>
            </a:pPr>
            <a:r>
              <a:rPr lang="en-US" sz="1800" dirty="0" smtClean="0">
                <a:solidFill>
                  <a:schemeClr val="accent6">
                    <a:lumMod val="50000"/>
                  </a:schemeClr>
                </a:solidFill>
              </a:rPr>
              <a:t>However, if we are allowed to look at other methods of Path </a:t>
            </a:r>
            <a:r>
              <a:rPr lang="en-US" sz="1800" dirty="0" smtClean="0">
                <a:solidFill>
                  <a:schemeClr val="accent6">
                    <a:lumMod val="50000"/>
                  </a:schemeClr>
                </a:solidFill>
              </a:rPr>
              <a:t>Validation</a:t>
            </a:r>
            <a:r>
              <a:rPr lang="en-US" sz="1800" dirty="0" smtClean="0">
                <a:solidFill>
                  <a:schemeClr val="accent6">
                    <a:lumMod val="50000"/>
                  </a:schemeClr>
                </a:solidFill>
              </a:rPr>
              <a:t>, then I can’t </a:t>
            </a:r>
            <a:r>
              <a:rPr lang="en-US" sz="1800" dirty="0" smtClean="0">
                <a:solidFill>
                  <a:schemeClr val="accent6">
                    <a:lumMod val="50000"/>
                  </a:schemeClr>
                </a:solidFill>
              </a:rPr>
              <a:t>can’t see how </a:t>
            </a:r>
            <a:r>
              <a:rPr lang="en-US" sz="1800" dirty="0" smtClean="0">
                <a:solidFill>
                  <a:schemeClr val="accent6">
                    <a:lumMod val="50000"/>
                  </a:schemeClr>
                </a:solidFill>
              </a:rPr>
              <a:t>we can build a </a:t>
            </a:r>
            <a:r>
              <a:rPr lang="en-US" sz="1800" dirty="0" err="1" smtClean="0">
                <a:solidFill>
                  <a:schemeClr val="accent6">
                    <a:lumMod val="50000"/>
                  </a:schemeClr>
                </a:solidFill>
              </a:rPr>
              <a:t>validatable</a:t>
            </a:r>
            <a:r>
              <a:rPr lang="en-US" sz="1800" dirty="0" smtClean="0">
                <a:solidFill>
                  <a:schemeClr val="accent6">
                    <a:lumMod val="50000"/>
                  </a:schemeClr>
                </a:solidFill>
              </a:rPr>
              <a:t> framework of routing addresses without using a validation framework based on this RPKI. In other words, any approach that tries to secure routing should take advantage of the RPKI, due to its ability to validate the implicit assertions made in a routing system</a:t>
            </a:r>
            <a:endParaRPr lang="en-AU" sz="1800" dirty="0" smtClean="0">
              <a:solidFill>
                <a:schemeClr val="accent6">
                  <a:lumMod val="50000"/>
                </a:schemeClr>
              </a:solidFill>
            </a:endParaRPr>
          </a:p>
        </p:txBody>
      </p:sp>
    </p:spTree>
    <p:extLst>
      <p:ext uri="{BB962C8B-B14F-4D97-AF65-F5344CB8AC3E}">
        <p14:creationId xmlns:p14="http://schemas.microsoft.com/office/powerpoint/2010/main" val="1674201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fontScale="92500"/>
          </a:bodyPr>
          <a:lstStyle/>
          <a:p>
            <a:pPr marL="0" indent="0">
              <a:buNone/>
            </a:pPr>
            <a:r>
              <a:rPr lang="en-AU" sz="2400" dirty="0"/>
              <a:t>Can RPKI itself be attacked, misconfigured, or legally forced to misclassify a legitimate BGP route as bogus? Using the example of where DNS is subject to legal orders to take down domains; could RPKI be used to take down IP prefixes?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Yes, and yes.</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The first question exposes some strange subtle aspects of PKIs. In an environment of multiple trust anchors, and where clients are free to choose whom they trust there is no “absolute” legitimacy. </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There are issues with the validation algorithm in RPKI that allows windows of opportunity for otherwise valid routes to be classified as bogus. If you attack the local cache synchronisation mechanisms then you can play with a out of date cache, which can be used to categorise valid routes as bogus</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Hypothetically, </a:t>
            </a:r>
            <a:r>
              <a:rPr lang="en-AU" sz="1600" dirty="0">
                <a:solidFill>
                  <a:schemeClr val="accent6">
                    <a:lumMod val="50000"/>
                  </a:schemeClr>
                </a:solidFill>
              </a:rPr>
              <a:t>i</a:t>
            </a:r>
            <a:r>
              <a:rPr lang="en-AU" sz="1600" dirty="0" smtClean="0">
                <a:solidFill>
                  <a:schemeClr val="accent6">
                    <a:lumMod val="50000"/>
                  </a:schemeClr>
                </a:solidFill>
              </a:rPr>
              <a:t>f an Australian court ordered APNIC to remove 203.10.60.0/24 from its trust anchor certificate then that prefix has a hypothetical problem. </a:t>
            </a:r>
            <a:r>
              <a:rPr lang="en-AU" sz="1600" dirty="0" smtClean="0">
                <a:solidFill>
                  <a:schemeClr val="accent6">
                    <a:lumMod val="50000"/>
                  </a:schemeClr>
                </a:solidFill>
              </a:rPr>
              <a:t>But ordering APNIC to REMOVE a resource from its TA set does not make it “</a:t>
            </a:r>
            <a:r>
              <a:rPr lang="en-AU" sz="1600" dirty="0" err="1" smtClean="0">
                <a:solidFill>
                  <a:schemeClr val="accent6">
                    <a:lumMod val="50000"/>
                  </a:schemeClr>
                </a:solidFill>
              </a:rPr>
              <a:t>unroutable</a:t>
            </a:r>
            <a:r>
              <a:rPr lang="en-AU" sz="1600" dirty="0">
                <a:solidFill>
                  <a:schemeClr val="accent6">
                    <a:lumMod val="50000"/>
                  </a:schemeClr>
                </a:solidFill>
              </a:rPr>
              <a:t>.</a:t>
            </a:r>
            <a:r>
              <a:rPr lang="en-AU" sz="1600" dirty="0" smtClean="0">
                <a:solidFill>
                  <a:schemeClr val="accent6">
                    <a:lumMod val="50000"/>
                  </a:schemeClr>
                </a:solidFill>
              </a:rPr>
              <a:t>” It just makes it “not found”. We’d need an order to generate a ROA for 203.10.60.0/24 with an Originating AS of 0 to cause the route to be regarded as invalid . But </a:t>
            </a:r>
            <a:r>
              <a:rPr lang="en-AU" sz="1600" dirty="0" smtClean="0">
                <a:solidFill>
                  <a:schemeClr val="accent6">
                    <a:lumMod val="50000"/>
                  </a:schemeClr>
                </a:solidFill>
              </a:rPr>
              <a:t>as long as </a:t>
            </a:r>
            <a:r>
              <a:rPr lang="en-AU" sz="1600" dirty="0" err="1" smtClean="0">
                <a:solidFill>
                  <a:schemeClr val="accent6">
                    <a:lumMod val="50000"/>
                  </a:schemeClr>
                </a:solidFill>
              </a:rPr>
              <a:t>noone</a:t>
            </a:r>
            <a:r>
              <a:rPr lang="en-AU" sz="1600" dirty="0" smtClean="0">
                <a:solidFill>
                  <a:schemeClr val="accent6">
                    <a:lumMod val="50000"/>
                  </a:schemeClr>
                </a:solidFill>
              </a:rPr>
              <a:t> uses RPKI seriously its probably a very small problem! But IF we all start using RPKI as the trust foundation for the routing system then yes, it is a </a:t>
            </a:r>
            <a:r>
              <a:rPr lang="en-AU" sz="1600" dirty="0" smtClean="0">
                <a:solidFill>
                  <a:schemeClr val="accent6">
                    <a:lumMod val="50000"/>
                  </a:schemeClr>
                </a:solidFill>
              </a:rPr>
              <a:t>potential mechanism </a:t>
            </a:r>
            <a:r>
              <a:rPr lang="en-AU" sz="1600" dirty="0" smtClean="0">
                <a:solidFill>
                  <a:schemeClr val="accent6">
                    <a:lumMod val="50000"/>
                  </a:schemeClr>
                </a:solidFill>
              </a:rPr>
              <a:t>for takedowns.</a:t>
            </a:r>
          </a:p>
        </p:txBody>
      </p:sp>
    </p:spTree>
    <p:extLst>
      <p:ext uri="{BB962C8B-B14F-4D97-AF65-F5344CB8AC3E}">
        <p14:creationId xmlns:p14="http://schemas.microsoft.com/office/powerpoint/2010/main" val="334320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pPr eaLnBrk="1" hangingPunct="1"/>
            <a:r>
              <a:rPr lang="en-US" sz="4000">
                <a:latin typeface="Powderfinger Type" charset="0"/>
                <a:ea typeface="ＭＳ Ｐゴシック" charset="0"/>
              </a:rPr>
              <a:t>How many advertisements in today’s BGP are “lies”?</a:t>
            </a:r>
          </a:p>
        </p:txBody>
      </p:sp>
      <p:sp>
        <p:nvSpPr>
          <p:cNvPr id="29698" name="Content Placeholder 2"/>
          <p:cNvSpPr>
            <a:spLocks noGrp="1"/>
          </p:cNvSpPr>
          <p:nvPr>
            <p:ph idx="1"/>
          </p:nvPr>
        </p:nvSpPr>
        <p:spPr>
          <a:xfrm>
            <a:off x="395288" y="1989138"/>
            <a:ext cx="8229600" cy="4525962"/>
          </a:xfrm>
        </p:spPr>
        <p:txBody>
          <a:bodyPr/>
          <a:lstStyle/>
          <a:p>
            <a:pPr eaLnBrk="1" hangingPunct="1">
              <a:buFont typeface="Arial" charset="0"/>
              <a:buNone/>
            </a:pPr>
            <a:r>
              <a:rPr lang="en-US" sz="2800" dirty="0">
                <a:latin typeface="Calibri" charset="0"/>
                <a:ea typeface="ＭＳ Ｐゴシック" charset="0"/>
              </a:rPr>
              <a:t>	</a:t>
            </a:r>
            <a:r>
              <a:rPr lang="en-US" sz="2800" dirty="0" smtClean="0">
                <a:latin typeface="Calibri" charset="0"/>
                <a:ea typeface="ＭＳ Ｐゴシック" charset="0"/>
              </a:rPr>
              <a:t>We’ve all heard of the “YouTube” route hijack, and similar incidents of injecting false information into the routing system.</a:t>
            </a:r>
          </a:p>
          <a:p>
            <a:pPr eaLnBrk="1" hangingPunct="1">
              <a:buFont typeface="Arial" charset="0"/>
              <a:buNone/>
            </a:pPr>
            <a:endParaRPr lang="en-US" sz="2800" dirty="0">
              <a:latin typeface="Calibri" charset="0"/>
              <a:ea typeface="ＭＳ Ｐゴシック" charset="0"/>
            </a:endParaRPr>
          </a:p>
          <a:p>
            <a:pPr eaLnBrk="1" hangingPunct="1">
              <a:buFont typeface="Arial" charset="0"/>
              <a:buNone/>
            </a:pPr>
            <a:r>
              <a:rPr lang="en-US" sz="2800" dirty="0" smtClean="0">
                <a:latin typeface="Calibri" charset="0"/>
                <a:ea typeface="ＭＳ Ｐゴシック" charset="0"/>
              </a:rPr>
              <a:t>	But the situation is a little more mundane than a few isolated high profile incidents - </a:t>
            </a:r>
            <a:r>
              <a:rPr lang="en-US" sz="2800" dirty="0">
                <a:latin typeface="Calibri" charset="0"/>
                <a:ea typeface="ＭＳ Ｐゴシック" charset="0"/>
              </a:rPr>
              <a:t>w</a:t>
            </a:r>
            <a:r>
              <a:rPr lang="en-US" sz="2800" dirty="0" smtClean="0">
                <a:latin typeface="Calibri" charset="0"/>
                <a:ea typeface="ＭＳ Ｐゴシック" charset="0"/>
              </a:rPr>
              <a:t>ho </a:t>
            </a:r>
            <a:r>
              <a:rPr lang="en-US" sz="2800" dirty="0">
                <a:latin typeface="Calibri" charset="0"/>
                <a:ea typeface="ＭＳ Ｐゴシック" charset="0"/>
              </a:rPr>
              <a:t>uses addresses and AS numbers that are not registered as “in use” in our Internet number registry system?</a:t>
            </a:r>
          </a:p>
        </p:txBody>
      </p:sp>
    </p:spTree>
    <p:extLst>
      <p:ext uri="{BB962C8B-B14F-4D97-AF65-F5344CB8AC3E}">
        <p14:creationId xmlns:p14="http://schemas.microsoft.com/office/powerpoint/2010/main" val="36819157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Is it true that RPKI cannot prevent some classes of attacks - such as route leaks and path shortening attacks? Can you explain why this is?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The mechanisms in BGPSEC talk about correctness of the </a:t>
            </a:r>
            <a:r>
              <a:rPr lang="en-AU" sz="1600" i="1" dirty="0" smtClean="0">
                <a:solidFill>
                  <a:schemeClr val="accent6">
                    <a:lumMod val="50000"/>
                  </a:schemeClr>
                </a:solidFill>
              </a:rPr>
              <a:t>protocol</a:t>
            </a:r>
            <a:r>
              <a:rPr lang="en-AU" sz="1600" dirty="0" smtClean="0">
                <a:solidFill>
                  <a:schemeClr val="accent6">
                    <a:lumMod val="50000"/>
                  </a:schemeClr>
                </a:solidFill>
              </a:rPr>
              <a:t>, NOT correctness of </a:t>
            </a:r>
            <a:r>
              <a:rPr lang="en-AU" sz="1600" i="1" dirty="0" smtClean="0">
                <a:solidFill>
                  <a:schemeClr val="accent6">
                    <a:lumMod val="50000"/>
                  </a:schemeClr>
                </a:solidFill>
              </a:rPr>
              <a:t>policy</a:t>
            </a:r>
            <a:r>
              <a:rPr lang="en-AU" sz="1600" dirty="0" smtClean="0">
                <a:solidFill>
                  <a:schemeClr val="accent6">
                    <a:lumMod val="50000"/>
                  </a:schemeClr>
                </a:solidFill>
              </a:rPr>
              <a:t>.</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Example:  </a:t>
            </a:r>
            <a:r>
              <a:rPr lang="en-AU" sz="1600" dirty="0" smtClean="0">
                <a:solidFill>
                  <a:schemeClr val="accent6">
                    <a:lumMod val="50000"/>
                  </a:schemeClr>
                </a:solidFill>
              </a:rPr>
              <a:t>A is </a:t>
            </a:r>
            <a:r>
              <a:rPr lang="en-AU" sz="1600" dirty="0" smtClean="0">
                <a:solidFill>
                  <a:schemeClr val="accent6">
                    <a:lumMod val="50000"/>
                  </a:schemeClr>
                </a:solidFill>
              </a:rPr>
              <a:t>both a “customer” of </a:t>
            </a:r>
            <a:r>
              <a:rPr lang="en-AU" sz="1600" dirty="0" smtClean="0">
                <a:solidFill>
                  <a:schemeClr val="accent6">
                    <a:lumMod val="50000"/>
                  </a:schemeClr>
                </a:solidFill>
              </a:rPr>
              <a:t>Band a </a:t>
            </a:r>
            <a:r>
              <a:rPr lang="en-AU" sz="1600" dirty="0" smtClean="0">
                <a:solidFill>
                  <a:schemeClr val="accent6">
                    <a:lumMod val="50000"/>
                  </a:schemeClr>
                </a:solidFill>
              </a:rPr>
              <a:t>“customer of </a:t>
            </a:r>
            <a:r>
              <a:rPr lang="en-AU" sz="1600" dirty="0" smtClean="0">
                <a:solidFill>
                  <a:schemeClr val="accent6">
                    <a:lumMod val="50000"/>
                  </a:schemeClr>
                </a:solidFill>
              </a:rPr>
              <a:t>“</a:t>
            </a:r>
            <a:r>
              <a:rPr lang="en-AU" sz="1600" dirty="0" smtClean="0">
                <a:solidFill>
                  <a:schemeClr val="accent6">
                    <a:lumMod val="50000"/>
                  </a:schemeClr>
                </a:solidFill>
              </a:rPr>
              <a:t>C</a:t>
            </a:r>
            <a:r>
              <a:rPr lang="en-AU" sz="1600" dirty="0" smtClean="0">
                <a:solidFill>
                  <a:schemeClr val="accent6">
                    <a:lumMod val="50000"/>
                  </a:schemeClr>
                </a:solidFill>
              </a:rPr>
              <a:t>” </a:t>
            </a:r>
            <a:r>
              <a:rPr lang="en-AU" sz="1600" dirty="0" smtClean="0">
                <a:solidFill>
                  <a:schemeClr val="accent6">
                    <a:lumMod val="50000"/>
                  </a:schemeClr>
                </a:solidFill>
              </a:rPr>
              <a:t>. What if </a:t>
            </a:r>
            <a:r>
              <a:rPr lang="en-AU" sz="1600" dirty="0" smtClean="0">
                <a:solidFill>
                  <a:schemeClr val="accent6">
                    <a:lumMod val="50000"/>
                  </a:schemeClr>
                </a:solidFill>
              </a:rPr>
              <a:t>A </a:t>
            </a:r>
            <a:r>
              <a:rPr lang="en-AU" sz="1600" dirty="0" smtClean="0">
                <a:solidFill>
                  <a:schemeClr val="accent6">
                    <a:lumMod val="50000"/>
                  </a:schemeClr>
                </a:solidFill>
              </a:rPr>
              <a:t>forwarded </a:t>
            </a:r>
            <a:r>
              <a:rPr lang="en-AU" sz="1600" dirty="0" smtClean="0">
                <a:solidFill>
                  <a:schemeClr val="accent6">
                    <a:lumMod val="50000"/>
                  </a:schemeClr>
                </a:solidFill>
              </a:rPr>
              <a:t>all the routes it learned from </a:t>
            </a:r>
            <a:r>
              <a:rPr lang="en-AU" sz="1600" dirty="0" smtClean="0">
                <a:solidFill>
                  <a:schemeClr val="accent6">
                    <a:lumMod val="50000"/>
                  </a:schemeClr>
                </a:solidFill>
              </a:rPr>
              <a:t>B to C? C </a:t>
            </a:r>
            <a:r>
              <a:rPr lang="en-AU" sz="1600" dirty="0" smtClean="0">
                <a:solidFill>
                  <a:schemeClr val="accent6">
                    <a:lumMod val="50000"/>
                  </a:schemeClr>
                </a:solidFill>
              </a:rPr>
              <a:t>might believe </a:t>
            </a:r>
            <a:r>
              <a:rPr lang="en-AU" sz="1600" dirty="0" smtClean="0">
                <a:solidFill>
                  <a:schemeClr val="accent6">
                    <a:lumMod val="50000"/>
                  </a:schemeClr>
                </a:solidFill>
              </a:rPr>
              <a:t>A and </a:t>
            </a:r>
            <a:r>
              <a:rPr lang="en-AU" sz="1600" dirty="0" smtClean="0">
                <a:solidFill>
                  <a:schemeClr val="accent6">
                    <a:lumMod val="50000"/>
                  </a:schemeClr>
                </a:solidFill>
              </a:rPr>
              <a:t>hand to </a:t>
            </a:r>
            <a:r>
              <a:rPr lang="en-AU" sz="1600" dirty="0" smtClean="0">
                <a:solidFill>
                  <a:schemeClr val="accent6">
                    <a:lumMod val="50000"/>
                  </a:schemeClr>
                </a:solidFill>
              </a:rPr>
              <a:t>A all </a:t>
            </a:r>
            <a:r>
              <a:rPr lang="en-AU" sz="1600" dirty="0" smtClean="0">
                <a:solidFill>
                  <a:schemeClr val="accent6">
                    <a:lumMod val="50000"/>
                  </a:schemeClr>
                </a:solidFill>
              </a:rPr>
              <a:t>the traffic it would’ve passed </a:t>
            </a:r>
            <a:r>
              <a:rPr lang="en-AU" sz="1600" dirty="0" smtClean="0">
                <a:solidFill>
                  <a:schemeClr val="accent6">
                    <a:lumMod val="50000"/>
                  </a:schemeClr>
                </a:solidFill>
              </a:rPr>
              <a:t>through other connections to get to </a:t>
            </a:r>
            <a:r>
              <a:rPr lang="en-AU" sz="1600" dirty="0" smtClean="0">
                <a:solidFill>
                  <a:schemeClr val="accent6">
                    <a:lumMod val="50000"/>
                  </a:schemeClr>
                </a:solidFill>
              </a:rPr>
              <a:t>B, particularly if B is not directly connected to C. </a:t>
            </a:r>
            <a:r>
              <a:rPr lang="en-AU" sz="1600" dirty="0" smtClean="0">
                <a:solidFill>
                  <a:schemeClr val="accent6">
                    <a:lumMod val="50000"/>
                  </a:schemeClr>
                </a:solidFill>
              </a:rPr>
              <a:t>Obviously this is wrong, but in protocol terms there is no violation of BGP as a protocol, and </a:t>
            </a:r>
            <a:r>
              <a:rPr lang="en-AU" sz="1600" dirty="0" err="1" smtClean="0">
                <a:solidFill>
                  <a:schemeClr val="accent6">
                    <a:lumMod val="50000"/>
                  </a:schemeClr>
                </a:solidFill>
              </a:rPr>
              <a:t>BGPsec</a:t>
            </a:r>
            <a:r>
              <a:rPr lang="en-AU" sz="1600" dirty="0" smtClean="0">
                <a:solidFill>
                  <a:schemeClr val="accent6">
                    <a:lumMod val="50000"/>
                  </a:schemeClr>
                </a:solidFill>
              </a:rPr>
              <a:t> would not find anything wrong here.</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Equally </a:t>
            </a:r>
            <a:r>
              <a:rPr lang="en-AU" sz="1600" dirty="0" smtClean="0">
                <a:solidFill>
                  <a:schemeClr val="accent6">
                    <a:lumMod val="50000"/>
                  </a:schemeClr>
                </a:solidFill>
              </a:rPr>
              <a:t>in this example there is nothing that is “wrong” or invalid in the context of the underlying RPKI.  Its just that the routes are being passed through the network in a way that is counter to the policy-driven intention. Stopping leaks requires the formal statement of “intent” (policy) and including this intent into the framework (i.e. route registries). </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The </a:t>
            </a:r>
            <a:r>
              <a:rPr lang="en-AU" sz="1600" dirty="0" err="1" smtClean="0">
                <a:solidFill>
                  <a:schemeClr val="accent6">
                    <a:lumMod val="50000"/>
                  </a:schemeClr>
                </a:solidFill>
              </a:rPr>
              <a:t>BGPsec</a:t>
            </a:r>
            <a:r>
              <a:rPr lang="en-AU" sz="1600" dirty="0" smtClean="0">
                <a:solidFill>
                  <a:schemeClr val="accent6">
                    <a:lumMod val="50000"/>
                  </a:schemeClr>
                </a:solidFill>
              </a:rPr>
              <a:t> model has avoided the concept of route policy objects, and frankly it seems daft to redo the old RPSL work. But that then brings us back to routing registries and their issues.</a:t>
            </a:r>
          </a:p>
        </p:txBody>
      </p:sp>
    </p:spTree>
    <p:extLst>
      <p:ext uri="{BB962C8B-B14F-4D97-AF65-F5344CB8AC3E}">
        <p14:creationId xmlns:p14="http://schemas.microsoft.com/office/powerpoint/2010/main" val="1010282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 have now created ROA objects for my resources in </a:t>
            </a:r>
            <a:r>
              <a:rPr lang="en-AU" sz="2400" dirty="0" err="1"/>
              <a:t>MyAPNIC</a:t>
            </a:r>
            <a:r>
              <a:rPr lang="en-AU" sz="2400" dirty="0"/>
              <a:t>. I understand the benefits of creating ROA objects. However, since ROA objects are still in a testing phase, will this achieve the benefits of creating ROA object? What will actually happen to my resources now? </a:t>
            </a:r>
            <a:r>
              <a:rPr lang="en-AU" sz="2400" dirty="0" smtClean="0"/>
              <a:t> </a:t>
            </a:r>
            <a:r>
              <a:rPr lang="en-AU" sz="2400" dirty="0"/>
              <a:t>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Hopefully, nothing!</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If you have been careful in the construction of your ROAs then some others will pick up these ROAs and construct BGP route admission filters. </a:t>
            </a:r>
            <a:r>
              <a:rPr lang="en-AU" sz="1600" dirty="0">
                <a:solidFill>
                  <a:schemeClr val="accent6">
                    <a:lumMod val="50000"/>
                  </a:schemeClr>
                </a:solidFill>
              </a:rPr>
              <a:t>I</a:t>
            </a:r>
            <a:r>
              <a:rPr lang="en-AU" sz="1600" dirty="0" smtClean="0">
                <a:solidFill>
                  <a:schemeClr val="accent6">
                    <a:lumMod val="50000"/>
                  </a:schemeClr>
                </a:solidFill>
              </a:rPr>
              <a:t>n the event that some third party attempts a route hijack of your routes using more specific prefixes and a false origin AS then the points in the network that use such ROA-based filters will filter out this. </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Of course, if the attacker puts your AS in as the origin AS and advertised within the bounds of the permitted more specifics of your ROAS then the attack will be successful.</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And of course , if you have not been careful and complete in the construction of your ROAs, or let your keys elapse, then you stand the risk of having your legitimate routes filtered!</a:t>
            </a:r>
          </a:p>
        </p:txBody>
      </p:sp>
    </p:spTree>
    <p:extLst>
      <p:ext uri="{BB962C8B-B14F-4D97-AF65-F5344CB8AC3E}">
        <p14:creationId xmlns:p14="http://schemas.microsoft.com/office/powerpoint/2010/main" val="4248295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Is ROA object and RPKI framework </a:t>
            </a:r>
            <a:r>
              <a:rPr lang="en-AU" sz="2400" dirty="0" smtClean="0"/>
              <a:t>“standard” </a:t>
            </a:r>
            <a:r>
              <a:rPr lang="en-AU" sz="2400" dirty="0"/>
              <a:t>among all the RIR? If not, what are the differences?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The public key certificates, signed attestations and published products conform to the published RFCs – they are standards, and we believe that all the RIRs produce certificates that comply in every respect to the specifications described in the RFCs.</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The Trust Anchors published by the RIRs are not all the same. In practice the differences are inconsequential as long as nothing goes wrong. APNIC’s practice is to includes only those resources that are listed in its database, but the cost of this accuracy is operational fragility. Other RIRs (e.g. ARIN) list 0/0 (all numbers) in its trust anchor. Operationally, this approach is robust, but in another sense it is a misrepresentation of the resources that are under the RIRs administrative control.</a:t>
            </a:r>
          </a:p>
        </p:txBody>
      </p:sp>
    </p:spTree>
    <p:extLst>
      <p:ext uri="{BB962C8B-B14F-4D97-AF65-F5344CB8AC3E}">
        <p14:creationId xmlns:p14="http://schemas.microsoft.com/office/powerpoint/2010/main" val="1840738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 did not receive the resources directly from APNIC. However, I</a:t>
            </a:r>
            <a:r>
              <a:rPr lang="en-AU" sz="2400" dirty="0" smtClean="0"/>
              <a:t> </a:t>
            </a:r>
            <a:r>
              <a:rPr lang="en-AU" sz="2400" dirty="0"/>
              <a:t>am keen to set up the ROA objects to secure my announcement. How can I</a:t>
            </a:r>
            <a:r>
              <a:rPr lang="en-AU" sz="2400" dirty="0" smtClean="0"/>
              <a:t> </a:t>
            </a:r>
            <a:r>
              <a:rPr lang="en-AU" sz="2400" dirty="0"/>
              <a:t>get these ROA objects created?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The trust implicit in the PKI is that each certificate issuer only issues certificates according to its published practices statement. APNIC has a published a practice statement that it issues certificates for resources that APNIC itself has allocated, AND ONLY THOSE RESOURCES, and it issues those certificates to those entities who received those resources AND ONLY THOSE SUBJECTS.</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You need to speak to whoever allocated those resources to you and ask them for a certificate that covers those allocated resources that you did not receive directly from APNIC.</a:t>
            </a: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37369091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Would Route Origin Authorisation every become a mandate attribute with routing, if yes, the approximate time frame?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Personally, I doubt that this will happen anytime soon. What we have is still an early iteration of this technology (</a:t>
            </a:r>
            <a:r>
              <a:rPr lang="en-AU" sz="1600" dirty="0" err="1" smtClean="0">
                <a:solidFill>
                  <a:schemeClr val="accent6">
                    <a:lumMod val="50000"/>
                  </a:schemeClr>
                </a:solidFill>
              </a:rPr>
              <a:t>BGPsec</a:t>
            </a:r>
            <a:r>
              <a:rPr lang="en-AU" sz="1600" dirty="0" smtClean="0">
                <a:solidFill>
                  <a:schemeClr val="accent6">
                    <a:lumMod val="50000"/>
                  </a:schemeClr>
                </a:solidFill>
              </a:rPr>
              <a:t>) and I suspect that more ideas will emerge in the coming years that address some of the shortcomings in the </a:t>
            </a:r>
            <a:r>
              <a:rPr lang="en-AU" sz="1600" dirty="0" err="1" smtClean="0">
                <a:solidFill>
                  <a:schemeClr val="accent6">
                    <a:lumMod val="50000"/>
                  </a:schemeClr>
                </a:solidFill>
              </a:rPr>
              <a:t>BGPsec</a:t>
            </a:r>
            <a:r>
              <a:rPr lang="en-AU" sz="1600" dirty="0" smtClean="0">
                <a:solidFill>
                  <a:schemeClr val="accent6">
                    <a:lumMod val="50000"/>
                  </a:schemeClr>
                </a:solidFill>
              </a:rPr>
              <a:t> model.</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It’s likely that ROAs will persist in any BGP security model – ROAs represent a minimal and useful testable attestation about the origination of a route into the routing system.</a:t>
            </a: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3562761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How could we up sell ROA? Benefits of ROA</a:t>
            </a:r>
            <a:r>
              <a:rPr lang="en-AU" sz="2400" dirty="0" smtClean="0"/>
              <a:t>? </a:t>
            </a:r>
            <a:r>
              <a:rPr lang="en-AU" sz="2400" dirty="0"/>
              <a:t>  </a:t>
            </a:r>
            <a:endParaRPr lang="en-AU" sz="2400" dirty="0" smtClean="0"/>
          </a:p>
          <a:p>
            <a:pPr marL="0" indent="0">
              <a:buNone/>
            </a:pPr>
            <a:endParaRPr lang="en-AU" sz="2400" dirty="0">
              <a:solidFill>
                <a:schemeClr val="accent6">
                  <a:lumMod val="50000"/>
                </a:schemeClr>
              </a:solidFill>
            </a:endParaRPr>
          </a:p>
          <a:p>
            <a:pPr marL="0" indent="0">
              <a:buNone/>
            </a:pPr>
            <a:r>
              <a:rPr lang="en-AU" sz="1600" dirty="0" err="1" smtClean="0">
                <a:solidFill>
                  <a:schemeClr val="accent6">
                    <a:lumMod val="50000"/>
                  </a:schemeClr>
                </a:solidFill>
              </a:rPr>
              <a:t>Errr</a:t>
            </a:r>
            <a:r>
              <a:rPr lang="en-AU" sz="1600" dirty="0" smtClean="0">
                <a:solidFill>
                  <a:schemeClr val="accent6">
                    <a:lumMod val="50000"/>
                  </a:schemeClr>
                </a:solidFill>
              </a:rPr>
              <a:t> </a:t>
            </a:r>
            <a:r>
              <a:rPr lang="en-AU" sz="1600" dirty="0" err="1" smtClean="0">
                <a:solidFill>
                  <a:schemeClr val="accent6">
                    <a:lumMod val="50000"/>
                  </a:schemeClr>
                </a:solidFill>
              </a:rPr>
              <a:t>Ummm</a:t>
            </a:r>
            <a:r>
              <a:rPr lang="en-AU" sz="1600" dirty="0" smtClean="0">
                <a:solidFill>
                  <a:schemeClr val="accent6">
                    <a:lumMod val="50000"/>
                  </a:schemeClr>
                </a:solidFill>
              </a:rPr>
              <a:t> – I </a:t>
            </a:r>
            <a:r>
              <a:rPr lang="en-AU" sz="1600" dirty="0" err="1" smtClean="0">
                <a:solidFill>
                  <a:schemeClr val="accent6">
                    <a:lumMod val="50000"/>
                  </a:schemeClr>
                </a:solidFill>
              </a:rPr>
              <a:t>wouldn</a:t>
            </a:r>
            <a:r>
              <a:rPr lang="fr-FR" sz="1600" dirty="0" smtClean="0">
                <a:solidFill>
                  <a:schemeClr val="accent6">
                    <a:lumMod val="50000"/>
                  </a:schemeClr>
                </a:solidFill>
              </a:rPr>
              <a:t>’</a:t>
            </a:r>
            <a:r>
              <a:rPr lang="fr-FR" sz="1600" dirty="0" err="1" smtClean="0">
                <a:solidFill>
                  <a:schemeClr val="accent6">
                    <a:lumMod val="50000"/>
                  </a:schemeClr>
                </a:solidFill>
              </a:rPr>
              <a:t>t</a:t>
            </a:r>
            <a:r>
              <a:rPr lang="fr-FR" sz="1600" dirty="0" smtClean="0">
                <a:solidFill>
                  <a:schemeClr val="accent6">
                    <a:lumMod val="50000"/>
                  </a:schemeClr>
                </a:solidFill>
              </a:rPr>
              <a:t> go </a:t>
            </a:r>
            <a:r>
              <a:rPr lang="fr-FR" sz="1600" dirty="0" err="1" smtClean="0">
                <a:solidFill>
                  <a:schemeClr val="accent6">
                    <a:lumMod val="50000"/>
                  </a:schemeClr>
                </a:solidFill>
              </a:rPr>
              <a:t>there</a:t>
            </a:r>
            <a:r>
              <a:rPr lang="fr-FR" sz="1600" dirty="0" smtClean="0">
                <a:solidFill>
                  <a:schemeClr val="accent6">
                    <a:lumMod val="50000"/>
                  </a:schemeClr>
                </a:solidFill>
              </a:rPr>
              <a:t> </a:t>
            </a:r>
            <a:r>
              <a:rPr lang="fr-FR" sz="1600" dirty="0" err="1" smtClean="0">
                <a:solidFill>
                  <a:schemeClr val="accent6">
                    <a:lumMod val="50000"/>
                  </a:schemeClr>
                </a:solidFill>
              </a:rPr>
              <a:t>myself</a:t>
            </a:r>
            <a:r>
              <a:rPr lang="fr-FR" sz="1600" dirty="0" smtClean="0">
                <a:solidFill>
                  <a:schemeClr val="accent6">
                    <a:lumMod val="50000"/>
                  </a:schemeClr>
                </a:solidFill>
              </a:rPr>
              <a:t>!</a:t>
            </a: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1433785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Any technical aspects that Member Service staff should know to promote ROA into the community.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Well there are a number of considerations here</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One view is that we (APNIC) undertake a simple Registry</a:t>
            </a:r>
            <a:r>
              <a:rPr lang="en-AU" sz="1600" dirty="0">
                <a:solidFill>
                  <a:schemeClr val="accent6">
                    <a:lumMod val="50000"/>
                  </a:schemeClr>
                </a:solidFill>
              </a:rPr>
              <a:t> </a:t>
            </a:r>
            <a:r>
              <a:rPr lang="en-AU" sz="1600" dirty="0" smtClean="0">
                <a:solidFill>
                  <a:schemeClr val="accent6">
                    <a:lumMod val="50000"/>
                  </a:schemeClr>
                </a:solidFill>
              </a:rPr>
              <a:t>function.</a:t>
            </a:r>
          </a:p>
          <a:p>
            <a:pPr marL="0" indent="0">
              <a:buNone/>
            </a:pPr>
            <a:endParaRPr lang="en-AU" sz="1600" dirty="0" smtClean="0">
              <a:solidFill>
                <a:schemeClr val="accent6">
                  <a:lumMod val="50000"/>
                </a:schemeClr>
              </a:solidFill>
            </a:endParaRPr>
          </a:p>
          <a:p>
            <a:pPr marL="0" indent="0">
              <a:buNone/>
            </a:pPr>
            <a:r>
              <a:rPr lang="en-AU" sz="1600" dirty="0" smtClean="0">
                <a:solidFill>
                  <a:schemeClr val="accent6">
                    <a:lumMod val="50000"/>
                  </a:schemeClr>
                </a:solidFill>
              </a:rPr>
              <a:t>There are very good reasons to have RPKI certificates over resources, and there are a wide set of opportunities to explore about how to use signed attestations to ensure that addresses are handled with integrity. ROAs are just one form of attestation and right now its one that has a set of issues that would mean that a responsible voice would be one of caution rather than “promotion”.</a:t>
            </a:r>
            <a:endParaRPr lang="en-AU" sz="1600" dirty="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2959399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We usually say RKPI does not guarantee 100% routing security. If everyone has created their ROAs and everyone uses validators, what other threats exist for BGP routing security ?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If you lock the doors they can still come in the windows!</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Without path security the ROA is not all that useful (as all you need to do is fake the origin) But even with path protection there are still problems with policy violations. And even then this does not get to the heart of the problem: what we actually want is certainty in forwarding, and strengthening the routing system is just one part of the larger problem.</a:t>
            </a: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2073672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Validators are an essential part of RPKI framework. What kind of a cost factor are we looking at if a large ISP wants to implement </a:t>
            </a:r>
            <a:r>
              <a:rPr lang="en-AU" sz="2400" dirty="0" smtClean="0"/>
              <a:t>validators? And </a:t>
            </a:r>
            <a:r>
              <a:rPr lang="en-AU" sz="2400" dirty="0"/>
              <a:t>what kind of hardware is </a:t>
            </a:r>
            <a:r>
              <a:rPr lang="en-AU" sz="2400" dirty="0" smtClean="0"/>
              <a:t>required? </a:t>
            </a:r>
            <a:r>
              <a:rPr lang="en-AU" sz="2400" dirty="0"/>
              <a:t>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The current approach to construction of filters (just in case) offloads the validation overhead for ROA validation, and the software solutions (typically based on </a:t>
            </a:r>
            <a:r>
              <a:rPr lang="en-AU" sz="1600" dirty="0" err="1" smtClean="0">
                <a:solidFill>
                  <a:schemeClr val="accent6">
                    <a:lumMod val="50000"/>
                  </a:schemeClr>
                </a:solidFill>
              </a:rPr>
              <a:t>OpenSSL</a:t>
            </a:r>
            <a:r>
              <a:rPr lang="en-AU" sz="1600" dirty="0" smtClean="0">
                <a:solidFill>
                  <a:schemeClr val="accent6">
                    <a:lumMod val="50000"/>
                  </a:schemeClr>
                </a:solidFill>
              </a:rPr>
              <a:t> libraries) on general commodity hardware are easily up to it.</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Path validation is an entirely different problem, and validating a full route set following a BGP session restart requires some 2 – 5 million asymmetric crypto operations, and this cannot be readily outsourced from the BGP speaker. Its hard to see how this can happen</a:t>
            </a: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3493958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With cryptographic information, ROAs are relatively big objects. Validation may take bit of time too. Is there any possibility that the routing performance will go down (noticeably) because of RPKI ?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ROAS are NOT big objects – they are relatively compact ASN.1 data objects.</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The implementation of ROAs as filters has no real impact on routing performance, with the possible exception of an increased update load through route refresh operations. But this is not a major factor for routing performance.</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But, as with the previous </a:t>
            </a:r>
            <a:r>
              <a:rPr lang="en-AU" sz="1600" dirty="0">
                <a:solidFill>
                  <a:schemeClr val="accent6">
                    <a:lumMod val="50000"/>
                  </a:schemeClr>
                </a:solidFill>
              </a:rPr>
              <a:t> </a:t>
            </a:r>
            <a:r>
              <a:rPr lang="en-AU" sz="1600" dirty="0" smtClean="0">
                <a:solidFill>
                  <a:schemeClr val="accent6">
                    <a:lumMod val="50000"/>
                  </a:schemeClr>
                </a:solidFill>
              </a:rPr>
              <a:t>response, path validation is an entirely different problem, and </a:t>
            </a:r>
            <a:r>
              <a:rPr lang="en-AU" sz="1600" dirty="0" err="1" smtClean="0">
                <a:solidFill>
                  <a:schemeClr val="accent6">
                    <a:lumMod val="50000"/>
                  </a:schemeClr>
                </a:solidFill>
              </a:rPr>
              <a:t>BGPsec</a:t>
            </a:r>
            <a:r>
              <a:rPr lang="en-AU" sz="1600" dirty="0" smtClean="0">
                <a:solidFill>
                  <a:schemeClr val="accent6">
                    <a:lumMod val="50000"/>
                  </a:schemeClr>
                </a:solidFill>
              </a:rPr>
              <a:t>-style and validating a full route set following a BGP session restart requires some 2 – 5 million asymmetric crypto operations, and this cannot be readily outsourced from the BGP speaker. Its hard to see how this can happen. Path validation is not going to happen easily.</a:t>
            </a:r>
          </a:p>
          <a:p>
            <a:pPr marL="0" indent="0">
              <a:buNone/>
            </a:pPr>
            <a:endParaRPr lang="en-AU" sz="1600" dirty="0" smtClean="0">
              <a:solidFill>
                <a:schemeClr val="accent6">
                  <a:lumMod val="50000"/>
                </a:schemeClr>
              </a:solidFill>
            </a:endParaRP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374416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171450"/>
            <a:ext cx="8229600" cy="1143000"/>
          </a:xfrm>
        </p:spPr>
        <p:txBody>
          <a:bodyPr/>
          <a:lstStyle/>
          <a:p>
            <a:pPr eaLnBrk="1" hangingPunct="1"/>
            <a:r>
              <a:rPr lang="en-US" sz="4000">
                <a:latin typeface="Powderfinger Type" charset="0"/>
                <a:ea typeface="ＭＳ Ｐゴシック" charset="0"/>
              </a:rPr>
              <a:t>www.cidr-report.org</a:t>
            </a:r>
          </a:p>
        </p:txBody>
      </p:sp>
      <p:pic>
        <p:nvPicPr>
          <p:cNvPr id="30722" name="Content Placeholder 1" descr="Screen Shot 2015-01-21 at 6.22.49 pm.png"/>
          <p:cNvPicPr>
            <a:picLocks noGrp="1" noChangeAspect="1"/>
          </p:cNvPicPr>
          <p:nvPr>
            <p:ph idx="1"/>
          </p:nvPr>
        </p:nvPicPr>
        <p:blipFill>
          <a:blip r:embed="rId2">
            <a:extLst>
              <a:ext uri="{28A0092B-C50C-407E-A947-70E740481C1C}">
                <a14:useLocalDpi xmlns:a14="http://schemas.microsoft.com/office/drawing/2010/main" val="0"/>
              </a:ext>
            </a:extLst>
          </a:blip>
          <a:srcRect l="-757" t="-462" r="757" b="-323"/>
          <a:stretch>
            <a:fillRect/>
          </a:stretch>
        </p:blipFill>
        <p:spPr>
          <a:xfrm>
            <a:off x="1042988" y="887413"/>
            <a:ext cx="7581900" cy="5524500"/>
          </a:xfrm>
        </p:spPr>
      </p:pic>
    </p:spTree>
    <p:extLst>
      <p:ext uri="{BB962C8B-B14F-4D97-AF65-F5344CB8AC3E}">
        <p14:creationId xmlns:p14="http://schemas.microsoft.com/office/powerpoint/2010/main" val="1895522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Is ROA intended to ultimately replace route objects or will it need to coexist with route objects?  If coexist: What is the operational difference between ROA and route object? Why should network operators worry about maintaining both these objects? </a:t>
            </a:r>
            <a:endParaRPr lang="en-AU" sz="2400" dirty="0" smtClean="0"/>
          </a:p>
          <a:p>
            <a:pPr marL="0" indent="0">
              <a:buNone/>
            </a:pPr>
            <a:endParaRPr lang="en-AU" sz="2400" dirty="0">
              <a:solidFill>
                <a:schemeClr val="accent6">
                  <a:lumMod val="50000"/>
                </a:schemeClr>
              </a:solidFill>
            </a:endParaRPr>
          </a:p>
          <a:p>
            <a:pPr marL="0" indent="0">
              <a:buNone/>
            </a:pPr>
            <a:r>
              <a:rPr lang="en-AU" sz="1600" dirty="0" smtClean="0">
                <a:solidFill>
                  <a:schemeClr val="accent6">
                    <a:lumMod val="50000"/>
                  </a:schemeClr>
                </a:solidFill>
              </a:rPr>
              <a:t>I assume you mean a “route object in a routing registry”. The difference is the policy framework – a ROA associates a prefix with an originating AS. A route object is capable of associating a prefix with an AS with a routing policy</a:t>
            </a:r>
          </a:p>
          <a:p>
            <a:pPr marL="0" indent="0">
              <a:buNone/>
            </a:pPr>
            <a:endParaRPr lang="en-AU" sz="1600" dirty="0">
              <a:solidFill>
                <a:schemeClr val="accent6">
                  <a:lumMod val="50000"/>
                </a:schemeClr>
              </a:solidFill>
            </a:endParaRPr>
          </a:p>
          <a:p>
            <a:pPr marL="0" indent="0">
              <a:buNone/>
            </a:pPr>
            <a:r>
              <a:rPr lang="en-AU" sz="1600" dirty="0" smtClean="0">
                <a:solidFill>
                  <a:schemeClr val="accent6">
                    <a:lumMod val="50000"/>
                  </a:schemeClr>
                </a:solidFill>
              </a:rPr>
              <a:t>In theory, if you had signed route objects you would not need ROAs, but not vice versa. But we don</a:t>
            </a:r>
            <a:r>
              <a:rPr lang="fr-FR" sz="1600" dirty="0" smtClean="0">
                <a:solidFill>
                  <a:schemeClr val="accent6">
                    <a:lumMod val="50000"/>
                  </a:schemeClr>
                </a:solidFill>
              </a:rPr>
              <a:t>’</a:t>
            </a:r>
            <a:r>
              <a:rPr lang="en-AU" sz="1600" dirty="0" smtClean="0">
                <a:solidFill>
                  <a:schemeClr val="accent6">
                    <a:lumMod val="50000"/>
                  </a:schemeClr>
                </a:solidFill>
              </a:rPr>
              <a:t>t have signed route objects, and that means that the route registry system is lacking in explicit validation capability. There are other problems with route registries including currency, completeness and consistency.</a:t>
            </a:r>
          </a:p>
          <a:p>
            <a:pPr marL="0" indent="0">
              <a:buNone/>
            </a:pPr>
            <a:endParaRPr lang="en-AU" sz="1600" dirty="0" smtClean="0">
              <a:solidFill>
                <a:schemeClr val="accent6">
                  <a:lumMod val="50000"/>
                </a:schemeClr>
              </a:solidFill>
            </a:endParaRPr>
          </a:p>
        </p:txBody>
      </p:sp>
    </p:spTree>
    <p:extLst>
      <p:ext uri="{BB962C8B-B14F-4D97-AF65-F5344CB8AC3E}">
        <p14:creationId xmlns:p14="http://schemas.microsoft.com/office/powerpoint/2010/main" val="3468893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200" dirty="0"/>
              <a:t>If they </a:t>
            </a:r>
            <a:r>
              <a:rPr lang="en-AU" sz="2200" dirty="0" smtClean="0"/>
              <a:t>won’t </a:t>
            </a:r>
            <a:r>
              <a:rPr lang="en-AU" sz="2200" dirty="0"/>
              <a:t>coexist: Route objects are used for both human and router consumption. Our members often ask us to register route object and then verify visually that the object is visible in their choice of IRR. The ROA object is a binary file stored in repositories only meant for router consumption. People can not visually see if a ROA is created for a prefix or not. </a:t>
            </a:r>
            <a:r>
              <a:rPr lang="en-AU" sz="2200" dirty="0" smtClean="0"/>
              <a:t>Shouldn’t </a:t>
            </a:r>
            <a:r>
              <a:rPr lang="en-AU" sz="2200" dirty="0"/>
              <a:t>the registries provide some mechanism for relying parties to visually see what ROAs are created like they can for route objects by querying IRRs? </a:t>
            </a:r>
            <a:endParaRPr lang="en-AU" sz="2200" dirty="0" smtClean="0"/>
          </a:p>
          <a:p>
            <a:pPr marL="0" indent="0">
              <a:buNone/>
            </a:pPr>
            <a:endParaRPr lang="en-AU" dirty="0">
              <a:solidFill>
                <a:schemeClr val="accent6">
                  <a:lumMod val="50000"/>
                </a:schemeClr>
              </a:solidFill>
            </a:endParaRPr>
          </a:p>
          <a:p>
            <a:pPr marL="0" indent="0">
              <a:buNone/>
            </a:pPr>
            <a:r>
              <a:rPr lang="en-AU" sz="2000" dirty="0" smtClean="0">
                <a:solidFill>
                  <a:schemeClr val="accent6">
                    <a:lumMod val="50000"/>
                  </a:schemeClr>
                </a:solidFill>
              </a:rPr>
              <a:t>When we designed the ROA system we thought about what tools we would build and deploy and what we would leave to others to build. It</a:t>
            </a:r>
            <a:r>
              <a:rPr lang="fr-FR" sz="2000" dirty="0" smtClean="0">
                <a:solidFill>
                  <a:schemeClr val="accent6">
                    <a:lumMod val="50000"/>
                  </a:schemeClr>
                </a:solidFill>
              </a:rPr>
              <a:t>’</a:t>
            </a:r>
            <a:r>
              <a:rPr lang="en-AU" sz="2000" dirty="0" smtClean="0">
                <a:solidFill>
                  <a:schemeClr val="accent6">
                    <a:lumMod val="50000"/>
                  </a:schemeClr>
                </a:solidFill>
              </a:rPr>
              <a:t>s a good question about what we should do as APNIC using member’s resources and what we should leave for others to do.</a:t>
            </a:r>
          </a:p>
          <a:p>
            <a:pPr marL="0" indent="0">
              <a:buNone/>
            </a:pPr>
            <a:endParaRPr lang="en-AU" sz="2000" dirty="0" smtClean="0">
              <a:solidFill>
                <a:schemeClr val="accent6">
                  <a:lumMod val="50000"/>
                </a:schemeClr>
              </a:solidFill>
            </a:endParaRPr>
          </a:p>
        </p:txBody>
      </p:sp>
    </p:spTree>
    <p:extLst>
      <p:ext uri="{BB962C8B-B14F-4D97-AF65-F5344CB8AC3E}">
        <p14:creationId xmlns:p14="http://schemas.microsoft.com/office/powerpoint/2010/main" val="23209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Please show me the actual configuration in BGP router which relates </a:t>
            </a:r>
            <a:r>
              <a:rPr lang="en-AU" sz="2400" dirty="0" smtClean="0"/>
              <a:t>with </a:t>
            </a:r>
            <a:r>
              <a:rPr lang="en-AU" sz="2400" dirty="0"/>
              <a:t>RPKI. </a:t>
            </a:r>
            <a:endParaRPr lang="en-AU" dirty="0">
              <a:solidFill>
                <a:schemeClr val="accent6">
                  <a:lumMod val="50000"/>
                </a:schemeClr>
              </a:solidFill>
            </a:endParaRPr>
          </a:p>
          <a:p>
            <a:pPr marL="0" indent="0">
              <a:buNone/>
            </a:pPr>
            <a:endParaRPr lang="en-AU" sz="2000" dirty="0" smtClean="0">
              <a:solidFill>
                <a:schemeClr val="accent6">
                  <a:lumMod val="50000"/>
                </a:schemeClr>
              </a:solidFill>
            </a:endParaRPr>
          </a:p>
          <a:p>
            <a:pPr marL="0" indent="0">
              <a:buNone/>
            </a:pPr>
            <a:r>
              <a:rPr lang="en-AU" sz="2000" dirty="0" err="1">
                <a:solidFill>
                  <a:schemeClr val="accent6">
                    <a:lumMod val="50000"/>
                  </a:schemeClr>
                </a:solidFill>
              </a:rPr>
              <a:t>b</a:t>
            </a:r>
            <a:r>
              <a:rPr lang="en-AU" sz="2000" dirty="0" err="1" smtClean="0">
                <a:solidFill>
                  <a:schemeClr val="accent6">
                    <a:lumMod val="50000"/>
                  </a:schemeClr>
                </a:solidFill>
              </a:rPr>
              <a:t>gp</a:t>
            </a:r>
            <a:r>
              <a:rPr lang="en-AU" sz="2000" dirty="0" smtClean="0">
                <a:solidFill>
                  <a:schemeClr val="accent6">
                    <a:lumMod val="50000"/>
                  </a:schemeClr>
                </a:solidFill>
              </a:rPr>
              <a:t> </a:t>
            </a:r>
            <a:r>
              <a:rPr lang="en-AU" sz="2000" dirty="0" err="1" smtClean="0">
                <a:solidFill>
                  <a:schemeClr val="accent6">
                    <a:lumMod val="50000"/>
                  </a:schemeClr>
                </a:solidFill>
              </a:rPr>
              <a:t>rpki</a:t>
            </a:r>
            <a:r>
              <a:rPr lang="en-AU" sz="2000" dirty="0" smtClean="0">
                <a:solidFill>
                  <a:schemeClr val="accent6">
                    <a:lumMod val="50000"/>
                  </a:schemeClr>
                </a:solidFill>
              </a:rPr>
              <a:t> server 192.168.179.3 port 43779 refresh 60</a:t>
            </a:r>
          </a:p>
          <a:p>
            <a:pPr marL="0" indent="0">
              <a:buNone/>
            </a:pPr>
            <a:endParaRPr lang="en-AU" sz="2000" dirty="0">
              <a:solidFill>
                <a:schemeClr val="accent6">
                  <a:lumMod val="50000"/>
                </a:schemeClr>
              </a:solidFill>
            </a:endParaRPr>
          </a:p>
          <a:p>
            <a:pPr marL="0" indent="0">
              <a:buNone/>
            </a:pPr>
            <a:r>
              <a:rPr lang="en-AU" sz="2000" dirty="0">
                <a:solidFill>
                  <a:schemeClr val="accent6">
                    <a:lumMod val="50000"/>
                  </a:schemeClr>
                </a:solidFill>
              </a:rPr>
              <a:t>r</a:t>
            </a:r>
            <a:r>
              <a:rPr lang="en-AU" sz="2000" dirty="0" smtClean="0">
                <a:solidFill>
                  <a:schemeClr val="accent6">
                    <a:lumMod val="50000"/>
                  </a:schemeClr>
                </a:solidFill>
              </a:rPr>
              <a:t>oute map validity-0</a:t>
            </a:r>
          </a:p>
          <a:p>
            <a:pPr marL="0" indent="0">
              <a:buNone/>
            </a:pPr>
            <a:r>
              <a:rPr lang="en-AU" sz="2000" dirty="0">
                <a:solidFill>
                  <a:schemeClr val="accent6">
                    <a:lumMod val="50000"/>
                  </a:schemeClr>
                </a:solidFill>
              </a:rPr>
              <a:t> </a:t>
            </a:r>
            <a:r>
              <a:rPr lang="en-AU" sz="2000" dirty="0" smtClean="0">
                <a:solidFill>
                  <a:schemeClr val="accent6">
                    <a:lumMod val="50000"/>
                  </a:schemeClr>
                </a:solidFill>
              </a:rPr>
              <a:t>   match </a:t>
            </a:r>
            <a:r>
              <a:rPr lang="en-AU" sz="2000" dirty="0" err="1" smtClean="0">
                <a:solidFill>
                  <a:schemeClr val="accent6">
                    <a:lumMod val="50000"/>
                  </a:schemeClr>
                </a:solidFill>
              </a:rPr>
              <a:t>rpki</a:t>
            </a:r>
            <a:r>
              <a:rPr lang="en-AU" sz="2000" dirty="0" smtClean="0">
                <a:solidFill>
                  <a:schemeClr val="accent6">
                    <a:lumMod val="50000"/>
                  </a:schemeClr>
                </a:solidFill>
              </a:rPr>
              <a:t> valid</a:t>
            </a:r>
          </a:p>
          <a:p>
            <a:pPr marL="0" indent="0">
              <a:buNone/>
            </a:pPr>
            <a:r>
              <a:rPr lang="en-AU" sz="2000" dirty="0">
                <a:solidFill>
                  <a:schemeClr val="accent6">
                    <a:lumMod val="50000"/>
                  </a:schemeClr>
                </a:solidFill>
              </a:rPr>
              <a:t> </a:t>
            </a:r>
            <a:r>
              <a:rPr lang="en-AU" sz="2000" dirty="0" smtClean="0">
                <a:solidFill>
                  <a:schemeClr val="accent6">
                    <a:lumMod val="50000"/>
                  </a:schemeClr>
                </a:solidFill>
              </a:rPr>
              <a:t>   set local-preference 100</a:t>
            </a:r>
          </a:p>
          <a:p>
            <a:pPr marL="0" indent="0">
              <a:buNone/>
            </a:pPr>
            <a:r>
              <a:rPr lang="en-AU" sz="2000" dirty="0">
                <a:solidFill>
                  <a:schemeClr val="accent6">
                    <a:lumMod val="50000"/>
                  </a:schemeClr>
                </a:solidFill>
              </a:rPr>
              <a:t>r</a:t>
            </a:r>
            <a:r>
              <a:rPr lang="en-AU" sz="2000" dirty="0" smtClean="0">
                <a:solidFill>
                  <a:schemeClr val="accent6">
                    <a:lumMod val="50000"/>
                  </a:schemeClr>
                </a:solidFill>
              </a:rPr>
              <a:t>oute map validity-1</a:t>
            </a:r>
          </a:p>
          <a:p>
            <a:pPr marL="0" indent="0">
              <a:buNone/>
            </a:pPr>
            <a:r>
              <a:rPr lang="en-AU" sz="2000" dirty="0">
                <a:solidFill>
                  <a:schemeClr val="accent6">
                    <a:lumMod val="50000"/>
                  </a:schemeClr>
                </a:solidFill>
              </a:rPr>
              <a:t> </a:t>
            </a:r>
            <a:r>
              <a:rPr lang="en-AU" sz="2000" dirty="0" smtClean="0">
                <a:solidFill>
                  <a:schemeClr val="accent6">
                    <a:lumMod val="50000"/>
                  </a:schemeClr>
                </a:solidFill>
              </a:rPr>
              <a:t>   match </a:t>
            </a:r>
            <a:r>
              <a:rPr lang="en-AU" sz="2000" dirty="0" err="1" smtClean="0">
                <a:solidFill>
                  <a:schemeClr val="accent6">
                    <a:lumMod val="50000"/>
                  </a:schemeClr>
                </a:solidFill>
              </a:rPr>
              <a:t>rpki</a:t>
            </a:r>
            <a:r>
              <a:rPr lang="en-AU" sz="2000" dirty="0" smtClean="0">
                <a:solidFill>
                  <a:schemeClr val="accent6">
                    <a:lumMod val="50000"/>
                  </a:schemeClr>
                </a:solidFill>
              </a:rPr>
              <a:t> not-found</a:t>
            </a:r>
          </a:p>
          <a:p>
            <a:pPr marL="0" indent="0">
              <a:buNone/>
            </a:pPr>
            <a:r>
              <a:rPr lang="en-AU" sz="2000" dirty="0">
                <a:solidFill>
                  <a:schemeClr val="accent6">
                    <a:lumMod val="50000"/>
                  </a:schemeClr>
                </a:solidFill>
              </a:rPr>
              <a:t> </a:t>
            </a:r>
            <a:r>
              <a:rPr lang="en-AU" sz="2000" dirty="0" smtClean="0">
                <a:solidFill>
                  <a:schemeClr val="accent6">
                    <a:lumMod val="50000"/>
                  </a:schemeClr>
                </a:solidFill>
              </a:rPr>
              <a:t>   set  local-preference 50</a:t>
            </a:r>
          </a:p>
          <a:p>
            <a:pPr marL="0" indent="0">
              <a:buNone/>
            </a:pPr>
            <a:endParaRPr lang="en-AU" sz="2000" dirty="0" smtClean="0">
              <a:solidFill>
                <a:schemeClr val="accent6">
                  <a:lumMod val="50000"/>
                </a:schemeClr>
              </a:solidFill>
            </a:endParaRPr>
          </a:p>
        </p:txBody>
      </p:sp>
    </p:spTree>
    <p:extLst>
      <p:ext uri="{BB962C8B-B14F-4D97-AF65-F5344CB8AC3E}">
        <p14:creationId xmlns:p14="http://schemas.microsoft.com/office/powerpoint/2010/main" val="3427079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What type of </a:t>
            </a:r>
            <a:r>
              <a:rPr lang="en-AU" sz="2400" dirty="0" smtClean="0"/>
              <a:t>equipment </a:t>
            </a:r>
            <a:r>
              <a:rPr lang="en-AU" sz="2400" dirty="0"/>
              <a:t>and the average cost for ISP or a company to </a:t>
            </a:r>
            <a:r>
              <a:rPr lang="en-AU" sz="2400" dirty="0" smtClean="0"/>
              <a:t>run </a:t>
            </a:r>
            <a:r>
              <a:rPr lang="en-AU" sz="2400" dirty="0"/>
              <a:t>this service. </a:t>
            </a:r>
            <a:endParaRPr lang="en-AU" sz="2000" dirty="0" smtClean="0">
              <a:solidFill>
                <a:schemeClr val="accent6">
                  <a:lumMod val="50000"/>
                </a:schemeClr>
              </a:solidFill>
            </a:endParaRPr>
          </a:p>
          <a:p>
            <a:pPr marL="0" indent="0">
              <a:buNone/>
            </a:pPr>
            <a:endParaRPr lang="en-AU" sz="2000" dirty="0" smtClean="0">
              <a:solidFill>
                <a:schemeClr val="accent6">
                  <a:lumMod val="50000"/>
                </a:schemeClr>
              </a:solidFill>
            </a:endParaRP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RPKI relying party software (</a:t>
            </a:r>
            <a:r>
              <a:rPr lang="en-AU" sz="2000" dirty="0" err="1" smtClean="0">
                <a:solidFill>
                  <a:schemeClr val="accent6">
                    <a:lumMod val="50000"/>
                  </a:schemeClr>
                </a:solidFill>
              </a:rPr>
              <a:t>rpki.net</a:t>
            </a:r>
            <a:r>
              <a:rPr lang="en-AU" sz="2000" dirty="0" smtClean="0">
                <a:solidFill>
                  <a:schemeClr val="accent6">
                    <a:lumMod val="50000"/>
                  </a:schemeClr>
                </a:solidFill>
              </a:rPr>
              <a:t>)</a:t>
            </a:r>
          </a:p>
          <a:p>
            <a:pPr marL="0" indent="0">
              <a:buNone/>
            </a:pPr>
            <a:r>
              <a:rPr lang="en-AU" sz="2000" dirty="0" smtClean="0">
                <a:solidFill>
                  <a:schemeClr val="accent6">
                    <a:lumMod val="50000"/>
                  </a:schemeClr>
                </a:solidFill>
              </a:rPr>
              <a:t>*nix server</a:t>
            </a:r>
          </a:p>
          <a:p>
            <a:pPr marL="0" indent="0">
              <a:buNone/>
            </a:pPr>
            <a:r>
              <a:rPr lang="en-AU" sz="2000" dirty="0" smtClean="0">
                <a:solidFill>
                  <a:schemeClr val="accent6">
                    <a:lumMod val="50000"/>
                  </a:schemeClr>
                </a:solidFill>
              </a:rPr>
              <a:t>Cisco / Juniper routers</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Major cost components are investments in processes and expertise, not in equipment per se</a:t>
            </a:r>
          </a:p>
          <a:p>
            <a:pPr marL="0" indent="0">
              <a:buNone/>
            </a:pPr>
            <a:endParaRPr lang="en-AU" sz="2000" dirty="0" smtClean="0">
              <a:solidFill>
                <a:schemeClr val="accent6">
                  <a:lumMod val="50000"/>
                </a:schemeClr>
              </a:solidFill>
            </a:endParaRPr>
          </a:p>
        </p:txBody>
      </p:sp>
    </p:spTree>
    <p:extLst>
      <p:ext uri="{BB962C8B-B14F-4D97-AF65-F5344CB8AC3E}">
        <p14:creationId xmlns:p14="http://schemas.microsoft.com/office/powerpoint/2010/main" val="3035917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fontScale="92500" lnSpcReduction="20000"/>
          </a:bodyPr>
          <a:lstStyle/>
          <a:p>
            <a:pPr marL="0" indent="0">
              <a:buNone/>
            </a:pPr>
            <a:r>
              <a:rPr lang="en-AU" sz="2400" dirty="0"/>
              <a:t>What is the biggest issue if something goes wrong with the RPKI </a:t>
            </a:r>
            <a:br>
              <a:rPr lang="en-AU" sz="2400" dirty="0"/>
            </a:br>
            <a:r>
              <a:rPr lang="en-AU" sz="2400" dirty="0"/>
              <a:t>system, and how does the ISP/company fix it. Do you have any specific </a:t>
            </a:r>
            <a:r>
              <a:rPr lang="en-AU" sz="2400" dirty="0" smtClean="0"/>
              <a:t>example </a:t>
            </a:r>
            <a:r>
              <a:rPr lang="en-AU" sz="2400" dirty="0"/>
              <a:t>of what would go wrong? One of the example: </a:t>
            </a:r>
            <a:br>
              <a:rPr lang="en-AU" sz="2400" dirty="0"/>
            </a:br>
            <a:r>
              <a:rPr lang="en-AU" sz="2400" dirty="0"/>
              <a:t>If there are networks on the other side can not validate and dropped the traffic, although everything in the IP source network side has been configured correctly. </a:t>
            </a:r>
            <a:br>
              <a:rPr lang="en-AU" sz="2400" dirty="0"/>
            </a:br>
            <a:r>
              <a:rPr lang="en-AU" sz="2400" dirty="0"/>
              <a:t>How does the IP source network quickly identify this issue before the customer got affected. </a:t>
            </a:r>
            <a:endParaRPr lang="en-AU" sz="2000" dirty="0" smtClean="0">
              <a:solidFill>
                <a:schemeClr val="accent6">
                  <a:lumMod val="50000"/>
                </a:schemeClr>
              </a:solidFill>
            </a:endParaRP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There are many moving parts in this operation and much to go wrong. Keys expire, and if this occurs in a trust anchor than large parts of the RPKI can no longer be validated. If the local cache sync tool fails then similarly larges amount of the address space can no longer be validated. </a:t>
            </a:r>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But the implications to BGP are probably more to the bounds of ‘slight’ rather than ‘significant’. The reason is that validation is applied to updates, not to stored routes. So if a previously valid route is invalidated then that will only be apparent when that route is updated.  This is good and bad – good in that the impacts of a PKI error are not immediately applied to the routing system and bad in that PKI problems may not be noticed for some time,</a:t>
            </a:r>
          </a:p>
        </p:txBody>
      </p:sp>
    </p:spTree>
    <p:extLst>
      <p:ext uri="{BB962C8B-B14F-4D97-AF65-F5344CB8AC3E}">
        <p14:creationId xmlns:p14="http://schemas.microsoft.com/office/powerpoint/2010/main" val="1361659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During </a:t>
            </a:r>
            <a:r>
              <a:rPr lang="en-AU" sz="2400" dirty="0" err="1"/>
              <a:t>MyNOG</a:t>
            </a:r>
            <a:r>
              <a:rPr lang="en-AU" sz="2400" dirty="0"/>
              <a:t>, someone presented how you can verify if the prefix have valid or invalid ROAs in your router configuration. Apparently not all routers supported this, would he know a list where we can verify what routers support this? (ex. Juniper apparently does not support this yet). </a:t>
            </a:r>
            <a:endParaRPr lang="en-AU" sz="2000" dirty="0">
              <a:solidFill>
                <a:schemeClr val="accent6">
                  <a:lumMod val="50000"/>
                </a:schemeClr>
              </a:solidFill>
            </a:endParaRPr>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Speak to your router vendor. I do not sell routers.</a:t>
            </a:r>
          </a:p>
        </p:txBody>
      </p:sp>
    </p:spTree>
    <p:extLst>
      <p:ext uri="{BB962C8B-B14F-4D97-AF65-F5344CB8AC3E}">
        <p14:creationId xmlns:p14="http://schemas.microsoft.com/office/powerpoint/2010/main" val="1054382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Will RPKI be fully operational at all, if so when do we expect this to happen judging the percentage of ROAs created now (still low)? Any suggestions on how we get people to create their ROAs on top of the initiatives we do now? </a:t>
            </a:r>
            <a:endParaRPr lang="en-AU" sz="2400" dirty="0" smtClean="0"/>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Its hard to sell fragility, particularly if the supposed benefits are significantly discounted by the lack of Path validation.</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ROAs are easily circumvented through Path manipulation, and only really protect against </a:t>
            </a:r>
            <a:r>
              <a:rPr lang="en-AU" sz="2000" dirty="0" err="1" smtClean="0">
                <a:solidFill>
                  <a:schemeClr val="accent6">
                    <a:lumMod val="50000"/>
                  </a:schemeClr>
                </a:solidFill>
              </a:rPr>
              <a:t>mis</a:t>
            </a:r>
            <a:r>
              <a:rPr lang="en-AU" sz="2000" dirty="0" smtClean="0">
                <a:solidFill>
                  <a:schemeClr val="accent6">
                    <a:lumMod val="50000"/>
                  </a:schemeClr>
                </a:solidFill>
              </a:rPr>
              <a:t>-origination leaks, which are not all that common</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Path protection is significantly harder than Origin protection and </a:t>
            </a:r>
            <a:r>
              <a:rPr lang="en-AU" sz="2000" dirty="0" err="1" smtClean="0">
                <a:solidFill>
                  <a:schemeClr val="accent6">
                    <a:lumMod val="50000"/>
                  </a:schemeClr>
                </a:solidFill>
              </a:rPr>
              <a:t>noone</a:t>
            </a:r>
            <a:r>
              <a:rPr lang="en-AU" sz="2000" dirty="0" smtClean="0">
                <a:solidFill>
                  <a:schemeClr val="accent6">
                    <a:lumMod val="50000"/>
                  </a:schemeClr>
                </a:solidFill>
              </a:rPr>
              <a:t> is doing it. That makes it tough to “sell” ROAs when all it does </a:t>
            </a:r>
            <a:r>
              <a:rPr lang="en-AU" sz="2000" dirty="0" smtClean="0">
                <a:solidFill>
                  <a:schemeClr val="accent6">
                    <a:lumMod val="50000"/>
                  </a:schemeClr>
                </a:solidFill>
              </a:rPr>
              <a:t>is </a:t>
            </a:r>
            <a:r>
              <a:rPr lang="en-AU" sz="2000" dirty="0" smtClean="0">
                <a:solidFill>
                  <a:schemeClr val="accent6">
                    <a:lumMod val="50000"/>
                  </a:schemeClr>
                </a:solidFill>
              </a:rPr>
              <a:t>introduce </a:t>
            </a:r>
            <a:r>
              <a:rPr lang="en-AU" sz="2000" dirty="0" smtClean="0">
                <a:solidFill>
                  <a:schemeClr val="accent6">
                    <a:lumMod val="50000"/>
                  </a:schemeClr>
                </a:solidFill>
              </a:rPr>
              <a:t>new fragility factors and </a:t>
            </a:r>
            <a:r>
              <a:rPr lang="en-AU" sz="2000" dirty="0" smtClean="0">
                <a:solidFill>
                  <a:schemeClr val="accent6">
                    <a:lumMod val="50000"/>
                  </a:schemeClr>
                </a:solidFill>
              </a:rPr>
              <a:t>not much else</a:t>
            </a:r>
          </a:p>
        </p:txBody>
      </p:sp>
    </p:spTree>
    <p:extLst>
      <p:ext uri="{BB962C8B-B14F-4D97-AF65-F5344CB8AC3E}">
        <p14:creationId xmlns:p14="http://schemas.microsoft.com/office/powerpoint/2010/main" val="11740318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smtClean="0"/>
              <a:t>What </a:t>
            </a:r>
            <a:r>
              <a:rPr lang="en-AU" sz="2400" dirty="0"/>
              <a:t>is the difference of creating ROA objects than creating route objects with other Routing Registry (i.e. RADB)? Does creating ROA objects affect my actual routing configuration? </a:t>
            </a:r>
            <a:endParaRPr lang="en-AU" sz="2400" dirty="0" smtClean="0"/>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In both cases the object creator (ROA, IRR Route Object) is creating information that other people can use in their BGP configuration to populate a BGP filter. </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However … a few folk use a general route registry to populate their routing filters. The data is not consistent and of dubious quality so it becomes a risk to use it to drive a routing filter. In theory only the prefix holder can create a valid ROA so there are fewer issues about authenticity of the data. But a ROA contains no policy information, so has a more limited application</a:t>
            </a:r>
          </a:p>
        </p:txBody>
      </p:sp>
    </p:spTree>
    <p:extLst>
      <p:ext uri="{BB962C8B-B14F-4D97-AF65-F5344CB8AC3E}">
        <p14:creationId xmlns:p14="http://schemas.microsoft.com/office/powerpoint/2010/main" val="2144124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indent="0">
              <a:buNone/>
            </a:pPr>
            <a:r>
              <a:rPr lang="en-AU" sz="2400" dirty="0"/>
              <a:t>If a member has a /22 and routes the /22 (only). Should they create a ROA with (and why?): </a:t>
            </a:r>
            <a:br>
              <a:rPr lang="en-AU" sz="2400" dirty="0"/>
            </a:br>
            <a:r>
              <a:rPr lang="en-AU" sz="2400" dirty="0"/>
              <a:t>-no max length </a:t>
            </a:r>
            <a:br>
              <a:rPr lang="en-AU" sz="2400" dirty="0"/>
            </a:br>
            <a:r>
              <a:rPr lang="en-AU" sz="2400" dirty="0"/>
              <a:t>-max length of /24 (in case of future requirement) </a:t>
            </a:r>
            <a:br>
              <a:rPr lang="en-AU" sz="2400" dirty="0"/>
            </a:br>
            <a:r>
              <a:rPr lang="en-AU" sz="2400" dirty="0"/>
              <a:t>-max length of /22 </a:t>
            </a:r>
            <a:endParaRPr lang="en-AU" sz="2000" dirty="0" smtClean="0">
              <a:solidFill>
                <a:schemeClr val="accent6">
                  <a:lumMod val="50000"/>
                </a:schemeClr>
              </a:solidFill>
            </a:endParaRPr>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/22 – otherwise they are opening the door for more specific </a:t>
            </a:r>
            <a:r>
              <a:rPr lang="en-AU" sz="2000" dirty="0" smtClean="0">
                <a:solidFill>
                  <a:schemeClr val="accent6">
                    <a:lumMod val="50000"/>
                  </a:schemeClr>
                </a:solidFill>
              </a:rPr>
              <a:t>attacks with origin spoofing</a:t>
            </a:r>
            <a:endParaRPr lang="en-AU" sz="2000" dirty="0" smtClean="0">
              <a:solidFill>
                <a:schemeClr val="accent6">
                  <a:lumMod val="50000"/>
                </a:schemeClr>
              </a:solidFill>
            </a:endParaRPr>
          </a:p>
        </p:txBody>
      </p:sp>
    </p:spTree>
    <p:extLst>
      <p:ext uri="{BB962C8B-B14F-4D97-AF65-F5344CB8AC3E}">
        <p14:creationId xmlns:p14="http://schemas.microsoft.com/office/powerpoint/2010/main" val="21421559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a:bodyPr>
          <a:lstStyle/>
          <a:p>
            <a:pPr marL="0" lvl="0" indent="0">
              <a:buNone/>
            </a:pPr>
            <a:r>
              <a:rPr lang="en-AU" sz="2400" dirty="0"/>
              <a:t>S</a:t>
            </a:r>
            <a:r>
              <a:rPr lang="en-AU" sz="2400" dirty="0" smtClean="0"/>
              <a:t>hould </a:t>
            </a:r>
            <a:r>
              <a:rPr lang="en-AU" sz="2400" dirty="0"/>
              <a:t>we be actively contacting our members with "invalids" and notify them? Is there a way of automatically notifying the network operators once their ROA becomes invalid? </a:t>
            </a:r>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Who made us the routing police?</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By the way, “Invalidity” is NOT a global condition – it</a:t>
            </a:r>
            <a:r>
              <a:rPr lang="fr-FR" sz="2000" dirty="0" smtClean="0">
                <a:solidFill>
                  <a:schemeClr val="accent6">
                    <a:lumMod val="50000"/>
                  </a:schemeClr>
                </a:solidFill>
              </a:rPr>
              <a:t>’</a:t>
            </a:r>
            <a:r>
              <a:rPr lang="en-AU" sz="2000" dirty="0" smtClean="0">
                <a:solidFill>
                  <a:schemeClr val="accent6">
                    <a:lumMod val="50000"/>
                  </a:schemeClr>
                </a:solidFill>
              </a:rPr>
              <a:t>s a local condition. Its relative to local trust anchors, which makes this a tougher proposition – there is no assured global in/out judgement here.</a:t>
            </a:r>
          </a:p>
          <a:p>
            <a:pPr marL="0" indent="0">
              <a:buNone/>
            </a:pPr>
            <a:endParaRPr lang="en-AU" sz="2000" dirty="0">
              <a:solidFill>
                <a:schemeClr val="accent6">
                  <a:lumMod val="50000"/>
                </a:schemeClr>
              </a:solidFill>
            </a:endParaRPr>
          </a:p>
          <a:p>
            <a:pPr marL="0" indent="0">
              <a:buNone/>
            </a:pPr>
            <a:endParaRPr lang="en-AU" sz="2000" dirty="0" smtClean="0">
              <a:solidFill>
                <a:schemeClr val="accent6">
                  <a:lumMod val="50000"/>
                </a:schemeClr>
              </a:solidFill>
            </a:endParaRPr>
          </a:p>
        </p:txBody>
      </p:sp>
    </p:spTree>
    <p:extLst>
      <p:ext uri="{BB962C8B-B14F-4D97-AF65-F5344CB8AC3E}">
        <p14:creationId xmlns:p14="http://schemas.microsoft.com/office/powerpoint/2010/main" val="82949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atin typeface="Powderfinger Type" charset="0"/>
                <a:ea typeface="ＭＳ Ｐゴシック" charset="0"/>
              </a:rPr>
              <a:t>and…</a:t>
            </a:r>
          </a:p>
        </p:txBody>
      </p:sp>
      <p:pic>
        <p:nvPicPr>
          <p:cNvPr id="31746" name="Picture 1" descr="Screen Shot 2015-01-21 at 6.23.1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96975"/>
            <a:ext cx="7186612"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857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2470"/>
            <a:ext cx="8229600" cy="5818545"/>
          </a:xfrm>
        </p:spPr>
        <p:txBody>
          <a:bodyPr>
            <a:normAutofit fontScale="92500" lnSpcReduction="20000"/>
          </a:bodyPr>
          <a:lstStyle/>
          <a:p>
            <a:pPr marL="0" lvl="0" indent="0">
              <a:buNone/>
            </a:pPr>
            <a:r>
              <a:rPr lang="en-AU" sz="2400" dirty="0"/>
              <a:t>For some large organizations when creating ROA's they need to do their research first, then push it up to their management. What kinds of things can they add to their business case before submitting to their management? </a:t>
            </a:r>
            <a:r>
              <a:rPr lang="en-AU" sz="2400" dirty="0" smtClean="0"/>
              <a:t> </a:t>
            </a:r>
            <a:endParaRPr lang="en-AU" sz="2400" dirty="0"/>
          </a:p>
          <a:p>
            <a:pPr marL="0" indent="0">
              <a:buNone/>
            </a:pPr>
            <a:endParaRPr lang="en-AU" sz="2000" dirty="0" smtClean="0">
              <a:solidFill>
                <a:schemeClr val="accent6">
                  <a:lumMod val="50000"/>
                </a:schemeClr>
              </a:solidFill>
            </a:endParaRPr>
          </a:p>
          <a:p>
            <a:pPr marL="0" indent="0">
              <a:buNone/>
            </a:pPr>
            <a:r>
              <a:rPr lang="en-AU" sz="2000" dirty="0" smtClean="0">
                <a:solidFill>
                  <a:schemeClr val="accent6">
                    <a:lumMod val="50000"/>
                  </a:schemeClr>
                </a:solidFill>
              </a:rPr>
              <a:t>To what extent do address holders see integrity of routing of their own addresses being their own responsibility, and to what extent do they see it as their upstream ISP problem or more generally SEP?</a:t>
            </a:r>
            <a:endParaRPr lang="en-AU" sz="2000" dirty="0">
              <a:solidFill>
                <a:schemeClr val="accent6">
                  <a:lumMod val="50000"/>
                </a:schemeClr>
              </a:solidFill>
            </a:endParaRPr>
          </a:p>
          <a:p>
            <a:pPr marL="0" indent="0">
              <a:buNone/>
            </a:pPr>
            <a:endParaRPr lang="en-AU" sz="2000" dirty="0" smtClean="0">
              <a:solidFill>
                <a:schemeClr val="accent6">
                  <a:lumMod val="50000"/>
                </a:schemeClr>
              </a:solidFill>
            </a:endParaRPr>
          </a:p>
          <a:p>
            <a:r>
              <a:rPr lang="en-AU" sz="2000" dirty="0" smtClean="0">
                <a:solidFill>
                  <a:schemeClr val="accent6">
                    <a:lumMod val="50000"/>
                  </a:schemeClr>
                </a:solidFill>
              </a:rPr>
              <a:t>Some folk are happy to use APNIC’s online system to generate and maintain ROAs.</a:t>
            </a:r>
          </a:p>
          <a:p>
            <a:endParaRPr lang="en-AU" sz="2000" dirty="0">
              <a:solidFill>
                <a:schemeClr val="accent6">
                  <a:lumMod val="50000"/>
                </a:schemeClr>
              </a:solidFill>
            </a:endParaRPr>
          </a:p>
          <a:p>
            <a:r>
              <a:rPr lang="en-AU" sz="2000" dirty="0" smtClean="0">
                <a:solidFill>
                  <a:schemeClr val="accent6">
                    <a:lumMod val="50000"/>
                  </a:schemeClr>
                </a:solidFill>
              </a:rPr>
              <a:t>Some folk think its so important that they want to do it themselves and not rely on APNIC</a:t>
            </a:r>
          </a:p>
          <a:p>
            <a:endParaRPr lang="en-AU" sz="2000" dirty="0">
              <a:solidFill>
                <a:schemeClr val="accent6">
                  <a:lumMod val="50000"/>
                </a:schemeClr>
              </a:solidFill>
            </a:endParaRPr>
          </a:p>
          <a:p>
            <a:r>
              <a:rPr lang="en-AU" sz="2000" dirty="0" smtClean="0">
                <a:solidFill>
                  <a:schemeClr val="accent6">
                    <a:lumMod val="50000"/>
                  </a:schemeClr>
                </a:solidFill>
              </a:rPr>
              <a:t>Some folk don’t care enough to do it at all</a:t>
            </a:r>
          </a:p>
          <a:p>
            <a:pPr marL="0" indent="0">
              <a:buNone/>
            </a:pPr>
            <a:endParaRPr lang="en-AU" sz="2000" dirty="0">
              <a:solidFill>
                <a:schemeClr val="accent6">
                  <a:lumMod val="50000"/>
                </a:schemeClr>
              </a:solidFill>
            </a:endParaRPr>
          </a:p>
          <a:p>
            <a:pPr marL="0" indent="0">
              <a:buNone/>
            </a:pPr>
            <a:r>
              <a:rPr lang="en-AU" sz="2000" dirty="0" smtClean="0">
                <a:solidFill>
                  <a:schemeClr val="accent6">
                    <a:lumMod val="50000"/>
                  </a:schemeClr>
                </a:solidFill>
              </a:rPr>
              <a:t>Given that the investment / cost is nonzero and the benefits are arguable from the current very </a:t>
            </a:r>
            <a:r>
              <a:rPr lang="en-AU" sz="2000" dirty="0">
                <a:solidFill>
                  <a:schemeClr val="accent6">
                    <a:lumMod val="50000"/>
                  </a:schemeClr>
                </a:solidFill>
              </a:rPr>
              <a:t>v</a:t>
            </a:r>
            <a:r>
              <a:rPr lang="en-AU" sz="2000" dirty="0" smtClean="0">
                <a:solidFill>
                  <a:schemeClr val="accent6">
                    <a:lumMod val="50000"/>
                  </a:schemeClr>
                </a:solidFill>
              </a:rPr>
              <a:t>ery low use of ROAs and </a:t>
            </a:r>
            <a:r>
              <a:rPr lang="en-AU" sz="2000" dirty="0" err="1" smtClean="0">
                <a:solidFill>
                  <a:schemeClr val="accent6">
                    <a:lumMod val="50000"/>
                  </a:schemeClr>
                </a:solidFill>
              </a:rPr>
              <a:t>BGPsec</a:t>
            </a:r>
            <a:r>
              <a:rPr lang="en-AU" sz="2000" dirty="0" smtClean="0">
                <a:solidFill>
                  <a:schemeClr val="accent6">
                    <a:lumMod val="50000"/>
                  </a:schemeClr>
                </a:solidFill>
              </a:rPr>
              <a:t> any of those responses are reasonable!</a:t>
            </a:r>
          </a:p>
        </p:txBody>
      </p:sp>
    </p:spTree>
    <p:extLst>
      <p:ext uri="{BB962C8B-B14F-4D97-AF65-F5344CB8AC3E}">
        <p14:creationId xmlns:p14="http://schemas.microsoft.com/office/powerpoint/2010/main" val="1523411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14989</TotalTime>
  <Words>4898</Words>
  <Application>Microsoft Macintosh PowerPoint</Application>
  <PresentationFormat>On-screen Show (4:3)</PresentationFormat>
  <Paragraphs>539</Paragraphs>
  <Slides>90</Slides>
  <Notes>3</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Where are we with Securing Addressing and Routing?  </vt:lpstr>
      <vt:lpstr>On the Internet…</vt:lpstr>
      <vt:lpstr>…there are many ways to be bad!</vt:lpstr>
      <vt:lpstr>An Ascending Scale of Badness</vt:lpstr>
      <vt:lpstr>If I were really bad (and evil)…</vt:lpstr>
      <vt:lpstr>If I were really bad (and evil)…</vt:lpstr>
      <vt:lpstr>How many advertisements in today’s BGP are “lies”?</vt:lpstr>
      <vt:lpstr>www.cidr-report.org</vt:lpstr>
      <vt:lpstr>and…</vt:lpstr>
      <vt:lpstr>plus…</vt:lpstr>
      <vt:lpstr>yes, there’s more</vt:lpstr>
      <vt:lpstr>getting the point yet?</vt:lpstr>
      <vt:lpstr>still more!</vt:lpstr>
      <vt:lpstr>wake me up when we’re done</vt:lpstr>
      <vt:lpstr>zzzzzzz</vt:lpstr>
      <vt:lpstr>zzzzzzz</vt:lpstr>
      <vt:lpstr>zzzzzzz</vt:lpstr>
      <vt:lpstr>zzzzzzz</vt:lpstr>
      <vt:lpstr>let’s speed this up…</vt:lpstr>
      <vt:lpstr>don’t forget: ALL of these advertised addresses and ASes are bogus!</vt:lpstr>
      <vt:lpstr>almost done…</vt:lpstr>
      <vt:lpstr>and lets not forget IPv6!</vt:lpstr>
      <vt:lpstr>What’s the base problem here?</vt:lpstr>
      <vt:lpstr>What’s the base problem here?</vt:lpstr>
      <vt:lpstr>Why?</vt:lpstr>
      <vt:lpstr>What’s the base problem here?</vt:lpstr>
      <vt:lpstr>What’s the base problem here?</vt:lpstr>
      <vt:lpstr>Routing Security is a shared problem</vt:lpstr>
      <vt:lpstr>So we have routing “problems” from time to time</vt:lpstr>
      <vt:lpstr>What SHOULD we be doing?</vt:lpstr>
      <vt:lpstr>Routing Security A01</vt:lpstr>
      <vt:lpstr>Routing Security A01</vt:lpstr>
      <vt:lpstr>Routing Security A02</vt:lpstr>
      <vt:lpstr>Routing Security A02</vt:lpstr>
      <vt:lpstr>Routing Security A03</vt:lpstr>
      <vt:lpstr>Routing Security A03</vt:lpstr>
      <vt:lpstr>Routing Security A03</vt:lpstr>
      <vt:lpstr>PowerPoint Presentation</vt:lpstr>
      <vt:lpstr>Routing Security</vt:lpstr>
      <vt:lpstr>A (random) BGP Update</vt:lpstr>
      <vt:lpstr>BGP Update Validation</vt:lpstr>
      <vt:lpstr>The Basics of Update Validation</vt:lpstr>
      <vt:lpstr>Approaches to Validity</vt:lpstr>
      <vt:lpstr>None of these Approaches are a Perfect Fit</vt:lpstr>
      <vt:lpstr>None of these Approaches are a Perfect Fit</vt:lpstr>
      <vt:lpstr>None of these Approaches are a Perfect Fit</vt:lpstr>
      <vt:lpstr>But</vt:lpstr>
      <vt:lpstr>A Foundation for Routing Security</vt:lpstr>
      <vt:lpstr>But what about BGP?</vt:lpstr>
      <vt:lpstr>BGP Elements</vt:lpstr>
      <vt:lpstr>BGP Origination (1)</vt:lpstr>
      <vt:lpstr>A filter-based architecture for securing BGP origination</vt:lpstr>
      <vt:lpstr>BGP Origination (2)</vt:lpstr>
      <vt:lpstr>A update-based architecture for securing BGP origination</vt:lpstr>
      <vt:lpstr>Path Validation</vt:lpstr>
      <vt:lpstr>Option a: Route Registries and RPSL</vt:lpstr>
      <vt:lpstr>Option b: AS Path Validation and BGPsec</vt:lpstr>
      <vt:lpstr>Option c: AS Adjacency and soBGP</vt:lpstr>
      <vt:lpstr>Concerns</vt:lpstr>
      <vt:lpstr>Concerns</vt:lpstr>
      <vt:lpstr>Concerns</vt:lpstr>
      <vt:lpstr>What are we trying to do?</vt:lpstr>
      <vt:lpstr>What are we trying to do?</vt:lpstr>
      <vt:lpstr>Good, Fast, or Cheap? Pick one!</vt:lpstr>
      <vt:lpstr>Good, Fast, or Cheap? Pick one!</vt:lpstr>
      <vt:lpstr>Caution: Opinions!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Huston</dc:creator>
  <cp:lastModifiedBy>Geoff Huston</cp:lastModifiedBy>
  <cp:revision>238</cp:revision>
  <dcterms:created xsi:type="dcterms:W3CDTF">2014-04-20T21:49:30Z</dcterms:created>
  <dcterms:modified xsi:type="dcterms:W3CDTF">2015-09-02T00:42:47Z</dcterms:modified>
</cp:coreProperties>
</file>