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7"/>
  </p:notesMasterIdLst>
  <p:sldIdLst>
    <p:sldId id="462" r:id="rId2"/>
    <p:sldId id="463" r:id="rId3"/>
    <p:sldId id="464" r:id="rId4"/>
    <p:sldId id="465" r:id="rId5"/>
    <p:sldId id="468" r:id="rId6"/>
    <p:sldId id="469" r:id="rId7"/>
    <p:sldId id="470" r:id="rId8"/>
    <p:sldId id="471" r:id="rId9"/>
    <p:sldId id="472" r:id="rId10"/>
    <p:sldId id="473" r:id="rId11"/>
    <p:sldId id="474" r:id="rId12"/>
    <p:sldId id="475" r:id="rId13"/>
    <p:sldId id="476" r:id="rId14"/>
    <p:sldId id="477" r:id="rId15"/>
    <p:sldId id="478" r:id="rId16"/>
    <p:sldId id="479" r:id="rId17"/>
    <p:sldId id="480" r:id="rId18"/>
    <p:sldId id="481" r:id="rId19"/>
    <p:sldId id="482" r:id="rId20"/>
    <p:sldId id="483" r:id="rId21"/>
    <p:sldId id="484" r:id="rId22"/>
    <p:sldId id="485" r:id="rId23"/>
    <p:sldId id="486" r:id="rId24"/>
    <p:sldId id="487" r:id="rId25"/>
    <p:sldId id="488" r:id="rId26"/>
    <p:sldId id="489" r:id="rId27"/>
    <p:sldId id="490" r:id="rId28"/>
    <p:sldId id="491" r:id="rId29"/>
    <p:sldId id="492" r:id="rId30"/>
    <p:sldId id="493" r:id="rId31"/>
    <p:sldId id="494" r:id="rId32"/>
    <p:sldId id="495" r:id="rId33"/>
    <p:sldId id="496" r:id="rId34"/>
    <p:sldId id="497" r:id="rId35"/>
    <p:sldId id="498" r:id="rId36"/>
    <p:sldId id="499" r:id="rId37"/>
    <p:sldId id="500" r:id="rId38"/>
    <p:sldId id="501" r:id="rId39"/>
    <p:sldId id="502" r:id="rId40"/>
    <p:sldId id="503" r:id="rId41"/>
    <p:sldId id="504" r:id="rId42"/>
    <p:sldId id="505" r:id="rId43"/>
    <p:sldId id="506" r:id="rId44"/>
    <p:sldId id="507" r:id="rId45"/>
    <p:sldId id="508" r:id="rId46"/>
    <p:sldId id="509" r:id="rId47"/>
    <p:sldId id="510" r:id="rId48"/>
    <p:sldId id="511" r:id="rId49"/>
    <p:sldId id="512" r:id="rId50"/>
    <p:sldId id="513" r:id="rId51"/>
    <p:sldId id="514" r:id="rId52"/>
    <p:sldId id="515" r:id="rId53"/>
    <p:sldId id="516" r:id="rId54"/>
    <p:sldId id="517" r:id="rId55"/>
    <p:sldId id="518" r:id="rId56"/>
    <p:sldId id="519" r:id="rId57"/>
    <p:sldId id="520" r:id="rId58"/>
    <p:sldId id="521" r:id="rId59"/>
    <p:sldId id="522" r:id="rId60"/>
    <p:sldId id="523" r:id="rId61"/>
    <p:sldId id="524" r:id="rId62"/>
    <p:sldId id="525" r:id="rId63"/>
    <p:sldId id="526" r:id="rId64"/>
    <p:sldId id="527" r:id="rId65"/>
    <p:sldId id="528" r:id="rId6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0253C"/>
    <a:srgbClr val="73C28D"/>
    <a:srgbClr val="4C7F5C"/>
    <a:srgbClr val="D4D601"/>
    <a:srgbClr val="FF45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39" d="100"/>
          <a:sy n="139" d="100"/>
        </p:scale>
        <p:origin x="-744" y="-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notesMaster" Target="notesMasters/notesMaster1.xml"/><Relationship Id="rId68" Type="http://schemas.openxmlformats.org/officeDocument/2006/relationships/printerSettings" Target="printerSettings/printerSettings1.bin"/><Relationship Id="rId69" Type="http://schemas.openxmlformats.org/officeDocument/2006/relationships/presProps" Target="pres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viewProps" Target="viewProps.xml"/><Relationship Id="rId71" Type="http://schemas.openxmlformats.org/officeDocument/2006/relationships/theme" Target="theme/theme1.xml"/><Relationship Id="rId72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F83D64-1CFF-AA49-98B9-E782DFA8B030}" type="datetimeFigureOut">
              <a:rPr lang="en-US" smtClean="0"/>
              <a:t>25/02/15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6DDF4D-5B03-1747-BE3E-5EB8B81E7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304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96E28BC-756A-2341-B768-1B994CD3B998}" type="slidenum">
              <a:rPr lang="en-US" sz="1200"/>
              <a:pPr eaLnBrk="1" hangingPunct="1"/>
              <a:t>3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34F657D-DDCA-944A-A4E7-1AD8258AB1C3}" type="slidenum">
              <a:rPr lang="en-AU" sz="1200">
                <a:cs typeface="Arial" charset="0"/>
              </a:rPr>
              <a:pPr eaLnBrk="1" hangingPunct="1"/>
              <a:t>50</a:t>
            </a:fld>
            <a:endParaRPr lang="en-AU" sz="1200">
              <a:cs typeface="Arial" charset="0"/>
            </a:endParaRPr>
          </a:p>
        </p:txBody>
      </p:sp>
      <p:sp>
        <p:nvSpPr>
          <p:cNvPr id="73731" name="Text Box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305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3732" name="Text Box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4343400"/>
            <a:ext cx="5032375" cy="4032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FEEC9EF-63A0-0540-9E4A-AE7FD4D2EB3A}" type="slidenum">
              <a:rPr lang="en-AU" sz="1200">
                <a:cs typeface="Arial" charset="0"/>
              </a:rPr>
              <a:pPr eaLnBrk="1" hangingPunct="1"/>
              <a:t>52</a:t>
            </a:fld>
            <a:endParaRPr lang="en-AU" sz="1200">
              <a:cs typeface="Arial" charset="0"/>
            </a:endParaRPr>
          </a:p>
        </p:txBody>
      </p:sp>
      <p:sp>
        <p:nvSpPr>
          <p:cNvPr id="76803" name="Text Box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305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6804" name="Text Box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4343400"/>
            <a:ext cx="5032375" cy="4032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B0045-C9A7-4346-9470-D1A44252D70F}" type="datetimeFigureOut">
              <a:rPr lang="en-US" smtClean="0"/>
              <a:t>25/02/15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2B737-498F-2B47-8DCD-28A3FDCFE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720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B0045-C9A7-4346-9470-D1A44252D70F}" type="datetimeFigureOut">
              <a:rPr lang="en-US" smtClean="0"/>
              <a:t>25/02/15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2B737-498F-2B47-8DCD-28A3FDCFE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313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B0045-C9A7-4346-9470-D1A44252D70F}" type="datetimeFigureOut">
              <a:rPr lang="en-US" smtClean="0"/>
              <a:t>25/02/15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2B737-498F-2B47-8DCD-28A3FDCFE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658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B0045-C9A7-4346-9470-D1A44252D70F}" type="datetimeFigureOut">
              <a:rPr lang="en-US" smtClean="0"/>
              <a:t>25/02/15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2B737-498F-2B47-8DCD-28A3FDCFE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421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B0045-C9A7-4346-9470-D1A44252D70F}" type="datetimeFigureOut">
              <a:rPr lang="en-US" smtClean="0"/>
              <a:t>25/02/15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2B737-498F-2B47-8DCD-28A3FDCFE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686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B0045-C9A7-4346-9470-D1A44252D70F}" type="datetimeFigureOut">
              <a:rPr lang="en-US" smtClean="0"/>
              <a:t>25/02/15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2B737-498F-2B47-8DCD-28A3FDCFE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404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B0045-C9A7-4346-9470-D1A44252D70F}" type="datetimeFigureOut">
              <a:rPr lang="en-US" smtClean="0"/>
              <a:t>25/02/15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2B737-498F-2B47-8DCD-28A3FDCFE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553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B0045-C9A7-4346-9470-D1A44252D70F}" type="datetimeFigureOut">
              <a:rPr lang="en-US" smtClean="0"/>
              <a:t>25/02/15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2B737-498F-2B47-8DCD-28A3FDCFE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163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B0045-C9A7-4346-9470-D1A44252D70F}" type="datetimeFigureOut">
              <a:rPr lang="en-US" smtClean="0"/>
              <a:t>25/02/15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2B737-498F-2B47-8DCD-28A3FDCFE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689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B0045-C9A7-4346-9470-D1A44252D70F}" type="datetimeFigureOut">
              <a:rPr lang="en-US" smtClean="0"/>
              <a:t>25/02/15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2B737-498F-2B47-8DCD-28A3FDCFE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117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B0045-C9A7-4346-9470-D1A44252D70F}" type="datetimeFigureOut">
              <a:rPr lang="en-US" smtClean="0"/>
              <a:t>25/02/15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2B737-498F-2B47-8DCD-28A3FDCFE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687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51" y="0"/>
            <a:ext cx="9161998" cy="690967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B0045-C9A7-4346-9470-D1A44252D70F}" type="datetimeFigureOut">
              <a:rPr lang="en-US" smtClean="0"/>
              <a:t>25/02/15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2B737-498F-2B47-8DCD-28A3FDCFE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512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accent6">
              <a:lumMod val="50000"/>
            </a:schemeClr>
          </a:solidFill>
          <a:latin typeface="Powderfinger Type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wmf"/><Relationship Id="rId3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0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wmf"/><Relationship Id="rId3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850" y="1484313"/>
            <a:ext cx="8432800" cy="21336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dirty="0">
                <a:latin typeface="Powderfinger Type" charset="0"/>
                <a:ea typeface="ＭＳ Ｐゴシック" charset="0"/>
              </a:rPr>
              <a:t>Where are we with Securing </a:t>
            </a:r>
            <a:r>
              <a:rPr lang="en-US" dirty="0" smtClean="0">
                <a:latin typeface="Powderfinger Type" charset="0"/>
                <a:ea typeface="ＭＳ Ｐゴシック" charset="0"/>
              </a:rPr>
              <a:t>Addressing </a:t>
            </a:r>
            <a:r>
              <a:rPr lang="en-US" dirty="0">
                <a:latin typeface="Powderfinger Type" charset="0"/>
                <a:ea typeface="ＭＳ Ｐゴシック" charset="0"/>
              </a:rPr>
              <a:t>and Routing?</a:t>
            </a:r>
            <a:br>
              <a:rPr lang="en-US" dirty="0">
                <a:latin typeface="Powderfinger Type" charset="0"/>
                <a:ea typeface="ＭＳ Ｐゴシック" charset="0"/>
              </a:rPr>
            </a:br>
            <a:endParaRPr lang="en-AU" dirty="0">
              <a:latin typeface="Powderfinger Type" charset="0"/>
              <a:ea typeface="ＭＳ Ｐゴシック" charset="0"/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58888" y="4484688"/>
            <a:ext cx="6019800" cy="17526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b="1" dirty="0" smtClean="0">
                <a:latin typeface="Max's Handwritin"/>
                <a:cs typeface="Max's Handwritin"/>
              </a:rPr>
              <a:t>Geoff </a:t>
            </a:r>
            <a:r>
              <a:rPr lang="en-US" b="1" dirty="0">
                <a:latin typeface="Max's Handwritin"/>
                <a:cs typeface="Max's Handwritin"/>
              </a:rPr>
              <a:t>Huston</a:t>
            </a:r>
          </a:p>
          <a:p>
            <a:pPr algn="r" eaLnBrk="1" hangingPunct="1">
              <a:defRPr/>
            </a:pPr>
            <a:r>
              <a:rPr lang="en-US" sz="2800" b="1" dirty="0">
                <a:latin typeface="Max's Handwritin"/>
                <a:cs typeface="Max's Handwritin"/>
              </a:rPr>
              <a:t>Chief Scientist, APNIC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373688"/>
            <a:ext cx="93345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1181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Powderfinger Type" charset="0"/>
                <a:ea typeface="ＭＳ Ｐゴシック" charset="0"/>
              </a:rPr>
              <a:t>plus…</a:t>
            </a:r>
          </a:p>
        </p:txBody>
      </p:sp>
      <p:pic>
        <p:nvPicPr>
          <p:cNvPr id="32770" name="Picture 1" descr="Screen Shot 2015-01-21 at 6.23.2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247775"/>
            <a:ext cx="7667625" cy="561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4778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>
                <a:latin typeface="Powderfinger Type" charset="0"/>
                <a:ea typeface="ＭＳ Ｐゴシック" charset="0"/>
              </a:rPr>
              <a:t>yes, there’s more</a:t>
            </a:r>
          </a:p>
        </p:txBody>
      </p:sp>
      <p:pic>
        <p:nvPicPr>
          <p:cNvPr id="33794" name="Picture 2" descr="Screen Shot 2015-01-21 at 6.23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125538"/>
            <a:ext cx="7451725" cy="54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67107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Powderfinger Type" charset="0"/>
                <a:ea typeface="ＭＳ Ｐゴシック" charset="0"/>
              </a:rPr>
              <a:t>getting the point yet?</a:t>
            </a:r>
          </a:p>
        </p:txBody>
      </p:sp>
      <p:pic>
        <p:nvPicPr>
          <p:cNvPr id="34818" name="Picture 1" descr="Screen Shot 2015-01-21 at 6.24.1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412875"/>
            <a:ext cx="7092950" cy="517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20676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Powderfinger Type" charset="0"/>
                <a:ea typeface="ＭＳ Ｐゴシック" charset="0"/>
              </a:rPr>
              <a:t>still more!</a:t>
            </a:r>
          </a:p>
        </p:txBody>
      </p:sp>
      <p:pic>
        <p:nvPicPr>
          <p:cNvPr id="35842" name="Picture 1" descr="Screen Shot 2015-01-21 at 6.24.3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341438"/>
            <a:ext cx="7235825" cy="529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95298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>
                <a:latin typeface="Powderfinger Type" charset="0"/>
                <a:ea typeface="ＭＳ Ｐゴシック" charset="0"/>
              </a:rPr>
              <a:t>wake me up when we’re done</a:t>
            </a:r>
          </a:p>
        </p:txBody>
      </p:sp>
      <p:pic>
        <p:nvPicPr>
          <p:cNvPr id="36866" name="Picture 2" descr="Screen Shot 2015-01-21 at 6.24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344613"/>
            <a:ext cx="7524750" cy="547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82614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Powderfinger Type" charset="0"/>
                <a:ea typeface="ＭＳ Ｐゴシック" charset="0"/>
              </a:rPr>
              <a:t>zzzzzzz</a:t>
            </a:r>
          </a:p>
        </p:txBody>
      </p:sp>
      <p:pic>
        <p:nvPicPr>
          <p:cNvPr id="37890" name="Picture 1" descr="Screen Shot 2015-01-21 at 6.24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196975"/>
            <a:ext cx="7451725" cy="542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7913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Powderfinger Type" charset="0"/>
                <a:ea typeface="ＭＳ Ｐゴシック" charset="0"/>
              </a:rPr>
              <a:t>zzzzzzz</a:t>
            </a:r>
          </a:p>
        </p:txBody>
      </p:sp>
      <p:pic>
        <p:nvPicPr>
          <p:cNvPr id="38914" name="Picture 3" descr="Screen Shot 2015-01-21 at 6.26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341438"/>
            <a:ext cx="7235825" cy="495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94342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Powderfinger Type" charset="0"/>
                <a:ea typeface="ＭＳ Ｐゴシック" charset="0"/>
              </a:rPr>
              <a:t>zzzzzzz</a:t>
            </a:r>
          </a:p>
        </p:txBody>
      </p:sp>
      <p:pic>
        <p:nvPicPr>
          <p:cNvPr id="39938" name="Picture 1" descr="Screen Shot 2015-01-21 at 6.27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412875"/>
            <a:ext cx="6732587" cy="504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90430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Powderfinger Type" charset="0"/>
                <a:ea typeface="ＭＳ Ｐゴシック" charset="0"/>
              </a:rPr>
              <a:t>zzzzzzz</a:t>
            </a:r>
          </a:p>
        </p:txBody>
      </p:sp>
      <p:pic>
        <p:nvPicPr>
          <p:cNvPr id="40962" name="Picture 1" descr="Screen Shot 2015-01-21 at 6.27.2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341438"/>
            <a:ext cx="6242050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4611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Powderfinger Type" charset="0"/>
                <a:ea typeface="ＭＳ Ｐゴシック" charset="0"/>
              </a:rPr>
              <a:t>let’s speed this up…</a:t>
            </a:r>
          </a:p>
        </p:txBody>
      </p:sp>
      <p:pic>
        <p:nvPicPr>
          <p:cNvPr id="41986" name="Picture 1" descr="Screen Shot 2015-01-21 at 6.27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25538"/>
            <a:ext cx="3189288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2" descr="Screen Shot 2015-01-21 at 6.28.1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789363"/>
            <a:ext cx="3165475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3" descr="Screen Shot 2015-01-21 at 6.28.3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125538"/>
            <a:ext cx="2808288" cy="29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4" descr="Screen Shot 2015-01-21 at 6.28.54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4149725"/>
            <a:ext cx="2776537" cy="256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8683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Powderfinger Type" charset="0"/>
                <a:ea typeface="ＭＳ Ｐゴシック" charset="0"/>
              </a:rPr>
              <a:t>On the Internet…</a:t>
            </a:r>
          </a:p>
        </p:txBody>
      </p:sp>
    </p:spTree>
    <p:extLst>
      <p:ext uri="{BB962C8B-B14F-4D97-AF65-F5344CB8AC3E}">
        <p14:creationId xmlns:p14="http://schemas.microsoft.com/office/powerpoint/2010/main" val="3690766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>
                <a:latin typeface="Powderfinger Type" charset="0"/>
                <a:ea typeface="ＭＳ Ｐゴシック" charset="0"/>
              </a:rPr>
              <a:t>don</a:t>
            </a:r>
            <a:r>
              <a:rPr lang="fr-FR" sz="2800">
                <a:latin typeface="Powderfinger Type" charset="0"/>
                <a:ea typeface="ＭＳ Ｐゴシック" charset="0"/>
              </a:rPr>
              <a:t>’</a:t>
            </a:r>
            <a:r>
              <a:rPr lang="en-US" altLang="ja-JP" sz="2800">
                <a:latin typeface="Powderfinger Type" charset="0"/>
                <a:ea typeface="ＭＳ Ｐゴシック" charset="0"/>
              </a:rPr>
              <a:t>t forget: ALL of these advertised addresses and ASes are bogus!</a:t>
            </a:r>
            <a:endParaRPr lang="en-US" sz="2800">
              <a:latin typeface="Powderfinger Type" charset="0"/>
              <a:ea typeface="ＭＳ Ｐゴシック" charset="0"/>
            </a:endParaRPr>
          </a:p>
        </p:txBody>
      </p:sp>
      <p:pic>
        <p:nvPicPr>
          <p:cNvPr id="43010" name="Picture 1" descr="Screen Shot 2015-01-21 at 6.28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484313"/>
            <a:ext cx="2881313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2" descr="Screen Shot 2015-01-21 at 6.29.1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292600"/>
            <a:ext cx="2806700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3" descr="Screen Shot 2015-01-21 at 6.29.3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484313"/>
            <a:ext cx="3133725" cy="28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4" descr="Screen Shot 2015-01-21 at 6.30.2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4398963"/>
            <a:ext cx="2555875" cy="245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5" descr="Screen Shot 2015-01-21 at 6.30.40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484313"/>
            <a:ext cx="2840037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6" descr="Screen Shot 2015-01-21 at 6.31.03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4149725"/>
            <a:ext cx="2411412" cy="229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01485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Powderfinger Type" charset="0"/>
                <a:ea typeface="ＭＳ Ｐゴシック" charset="0"/>
              </a:rPr>
              <a:t>almost done…</a:t>
            </a:r>
          </a:p>
        </p:txBody>
      </p:sp>
      <p:pic>
        <p:nvPicPr>
          <p:cNvPr id="44034" name="Picture 2" descr="Screen Shot 2015-01-21 at 6.31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96975"/>
            <a:ext cx="3413125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3" descr="Screen Shot 2015-01-21 at 6.31.4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292600"/>
            <a:ext cx="2547938" cy="24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5" descr="Screen Shot 2015-01-21 at 6.32.1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196975"/>
            <a:ext cx="3141662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6" descr="Screen Shot 2015-01-21 at 6.32.52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437063"/>
            <a:ext cx="3563937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54190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>
                <a:latin typeface="Powderfinger Type" charset="0"/>
                <a:ea typeface="ＭＳ Ｐゴシック" charset="0"/>
              </a:rPr>
              <a:t>and lets not forget IPv6!</a:t>
            </a:r>
          </a:p>
        </p:txBody>
      </p:sp>
      <p:pic>
        <p:nvPicPr>
          <p:cNvPr id="45058" name="Picture 1" descr="Screen Shot 2015-01-21 at 6.53.0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341438"/>
            <a:ext cx="730885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02967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AU">
                <a:latin typeface="Powderfinger Type" charset="0"/>
                <a:ea typeface="ＭＳ Ｐゴシック" charset="0"/>
              </a:rPr>
              <a:t>What</a:t>
            </a:r>
            <a:r>
              <a:rPr lang="ja-JP" altLang="en-AU">
                <a:latin typeface="Powderfinger Type" charset="0"/>
                <a:ea typeface="ＭＳ Ｐゴシック" charset="0"/>
              </a:rPr>
              <a:t>’</a:t>
            </a:r>
            <a:r>
              <a:rPr lang="en-AU" altLang="ja-JP">
                <a:latin typeface="Powderfinger Type" charset="0"/>
                <a:ea typeface="ＭＳ Ｐゴシック" charset="0"/>
              </a:rPr>
              <a:t>s the base problem here?</a:t>
            </a:r>
            <a:endParaRPr lang="en-AU">
              <a:latin typeface="Powderfinger Type" charset="0"/>
              <a:ea typeface="ＭＳ Ｐゴシック" charset="0"/>
            </a:endParaRPr>
          </a:p>
        </p:txBody>
      </p:sp>
      <p:sp>
        <p:nvSpPr>
          <p:cNvPr id="3993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89138"/>
            <a:ext cx="8229600" cy="4525962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en-AU" sz="2600" b="1" i="1" dirty="0" smtClean="0">
                <a:latin typeface="Calibri" charset="0"/>
                <a:ea typeface="ＭＳ Ｐゴシック" charset="0"/>
              </a:rPr>
              <a:t>We are not doing a very good job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AU" sz="2600" dirty="0" smtClean="0">
                <a:latin typeface="Calibri" charset="0"/>
                <a:ea typeface="ＭＳ Ｐゴシック" charset="0"/>
              </a:rPr>
              <a:t>Routing is built on vague mutual trust models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AU" sz="2600" dirty="0" smtClean="0">
                <a:latin typeface="Calibri" charset="0"/>
                <a:ea typeface="ＭＳ Ｐゴシック" charset="0"/>
              </a:rPr>
              <a:t>Routing </a:t>
            </a:r>
            <a:r>
              <a:rPr lang="en-AU" sz="2600" dirty="0">
                <a:latin typeface="Calibri" charset="0"/>
                <a:ea typeface="ＭＳ Ｐゴシック" charset="0"/>
              </a:rPr>
              <a:t>auditing is a low value activity that </a:t>
            </a:r>
            <a:r>
              <a:rPr lang="en-AU" sz="2600" dirty="0" err="1">
                <a:latin typeface="Calibri" charset="0"/>
                <a:ea typeface="ＭＳ Ｐゴシック" charset="0"/>
              </a:rPr>
              <a:t>noone</a:t>
            </a:r>
            <a:r>
              <a:rPr lang="en-AU" sz="2600" dirty="0">
                <a:latin typeface="Calibri" charset="0"/>
                <a:ea typeface="ＭＳ Ｐゴシック" charset="0"/>
              </a:rPr>
              <a:t> </a:t>
            </a:r>
            <a:r>
              <a:rPr lang="en-AU" sz="2600" dirty="0" smtClean="0">
                <a:latin typeface="Calibri" charset="0"/>
                <a:ea typeface="ＭＳ Ｐゴシック" charset="0"/>
              </a:rPr>
              <a:t>really performs </a:t>
            </a:r>
            <a:r>
              <a:rPr lang="en-AU" sz="2600" dirty="0">
                <a:latin typeface="Calibri" charset="0"/>
                <a:ea typeface="ＭＳ Ｐゴシック" charset="0"/>
              </a:rPr>
              <a:t>with any level of thoroughness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AU" sz="2600" dirty="0">
                <a:latin typeface="Calibri" charset="0"/>
                <a:ea typeface="ＭＳ Ｐゴシック" charset="0"/>
              </a:rPr>
              <a:t>We have grown used to lousy solutions and institutionalized lying in the routing system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AU" sz="2600" dirty="0">
                <a:latin typeface="Calibri" charset="0"/>
                <a:ea typeface="ＭＳ Ｐゴシック" charset="0"/>
              </a:rPr>
              <a:t>And because instances of abuse are supposedly relatively infrequent we are prepared to tolerate the risk of having a completely insecure routing system</a:t>
            </a:r>
          </a:p>
        </p:txBody>
      </p:sp>
    </p:spTree>
    <p:extLst>
      <p:ext uri="{BB962C8B-B14F-4D97-AF65-F5344CB8AC3E}">
        <p14:creationId xmlns:p14="http://schemas.microsoft.com/office/powerpoint/2010/main" val="23963943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AU">
                <a:latin typeface="Powderfinger Type" charset="0"/>
                <a:ea typeface="ＭＳ Ｐゴシック" charset="0"/>
              </a:rPr>
              <a:t>What</a:t>
            </a:r>
            <a:r>
              <a:rPr lang="ja-JP" altLang="en-AU">
                <a:latin typeface="Powderfinger Type" charset="0"/>
                <a:ea typeface="ＭＳ Ｐゴシック" charset="0"/>
              </a:rPr>
              <a:t>’</a:t>
            </a:r>
            <a:r>
              <a:rPr lang="en-AU" altLang="ja-JP">
                <a:latin typeface="Powderfinger Type" charset="0"/>
                <a:ea typeface="ＭＳ Ｐゴシック" charset="0"/>
              </a:rPr>
              <a:t>s the base problem here?</a:t>
            </a:r>
            <a:endParaRPr lang="en-AU">
              <a:latin typeface="Powderfinger Type" charset="0"/>
              <a:ea typeface="ＭＳ Ｐゴシック" charset="0"/>
            </a:endParaRPr>
          </a:p>
        </p:txBody>
      </p:sp>
      <p:sp>
        <p:nvSpPr>
          <p:cNvPr id="47106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255838"/>
            <a:ext cx="8229600" cy="4525962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r>
              <a:rPr lang="en-AU" sz="4800" b="1">
                <a:latin typeface="Max's Handwritin" charset="0"/>
                <a:ea typeface="ＭＳ Ｐゴシック" charset="0"/>
                <a:cs typeface="Max's Handwritin" charset="0"/>
              </a:rPr>
              <a:t>Noone seems to want to care enough about the integrity of the network to address routing integrity!</a:t>
            </a:r>
            <a:endParaRPr lang="en-AU">
              <a:latin typeface="Max's Handwritin" charset="0"/>
              <a:ea typeface="ＭＳ Ｐゴシック" charset="0"/>
              <a:cs typeface="Max's Handwriti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1476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>
                <a:latin typeface="Powderfinger Type" charset="0"/>
                <a:ea typeface="ＭＳ Ｐゴシック" charset="0"/>
              </a:rPr>
              <a:t>Routing Security is a shared problem</a:t>
            </a:r>
          </a:p>
        </p:txBody>
      </p:sp>
      <p:sp>
        <p:nvSpPr>
          <p:cNvPr id="48130" name="Content Placeholder 2"/>
          <p:cNvSpPr>
            <a:spLocks noGrp="1"/>
          </p:cNvSpPr>
          <p:nvPr>
            <p:ph idx="1"/>
          </p:nvPr>
        </p:nvSpPr>
        <p:spPr>
          <a:xfrm>
            <a:off x="457200" y="2332038"/>
            <a:ext cx="8229600" cy="4525962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Arial" charset="0"/>
              <a:buNone/>
            </a:pPr>
            <a:r>
              <a:rPr lang="en-AU" sz="4400" b="1">
                <a:latin typeface="Max's Handwritin" charset="0"/>
                <a:ea typeface="ＭＳ Ｐゴシック" charset="0"/>
                <a:cs typeface="Max's Handwritin" charset="0"/>
              </a:rPr>
              <a:t>It’s</a:t>
            </a:r>
            <a:r>
              <a:rPr lang="en-AU" altLang="ja-JP" sz="4400" b="1">
                <a:latin typeface="Max's Handwritin" charset="0"/>
                <a:ea typeface="ＭＳ Ｐゴシック" charset="0"/>
                <a:cs typeface="Max's Handwritin" charset="0"/>
              </a:rPr>
              <a:t> a tragedy of the commons situation</a:t>
            </a:r>
          </a:p>
          <a:p>
            <a:pPr marL="0" indent="0" eaLnBrk="1" hangingPunct="1">
              <a:lnSpc>
                <a:spcPct val="90000"/>
              </a:lnSpc>
              <a:buFont typeface="Arial" charset="0"/>
              <a:buNone/>
            </a:pPr>
            <a:endParaRPr lang="en-AU" altLang="ja-JP" sz="4400">
              <a:latin typeface="Calibri" charset="0"/>
              <a:ea typeface="ＭＳ Ｐゴシック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AU" sz="2200">
                <a:latin typeface="Calibri" charset="0"/>
                <a:ea typeface="ＭＳ Ｐゴシック" charset="0"/>
              </a:rPr>
              <a:t>Nobody can single-handedly apply rigorous tests on the routing system</a:t>
            </a:r>
          </a:p>
          <a:p>
            <a:pPr lvl="1" eaLnBrk="1" hangingPunct="1">
              <a:lnSpc>
                <a:spcPct val="90000"/>
              </a:lnSpc>
            </a:pPr>
            <a:r>
              <a:rPr lang="en-AU" sz="2200">
                <a:latin typeface="Calibri" charset="0"/>
                <a:ea typeface="ＭＳ Ｐゴシック" charset="0"/>
              </a:rPr>
              <a:t>And the lowest common denominator approach is to apply no integrity tests at all</a:t>
            </a:r>
          </a:p>
          <a:p>
            <a:pPr lvl="1" eaLnBrk="1" hangingPunct="1">
              <a:lnSpc>
                <a:spcPct val="90000"/>
              </a:lnSpc>
            </a:pPr>
            <a:r>
              <a:rPr lang="en-AU" sz="2200">
                <a:latin typeface="Calibri" charset="0"/>
                <a:ea typeface="ＭＳ Ｐゴシック" charset="0"/>
              </a:rPr>
              <a:t>It’s</a:t>
            </a:r>
            <a:r>
              <a:rPr lang="en-AU" altLang="ja-JP" sz="2200">
                <a:latin typeface="Calibri" charset="0"/>
                <a:ea typeface="ＭＳ Ｐゴシック" charset="0"/>
              </a:rPr>
              <a:t> all misplaced trust and absolutely no effective defence!</a:t>
            </a:r>
            <a:endParaRPr lang="en-US"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9172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12968" cy="1143000"/>
          </a:xfrm>
        </p:spPr>
        <p:txBody>
          <a:bodyPr/>
          <a:lstStyle/>
          <a:p>
            <a:r>
              <a:rPr lang="en-US" dirty="0" smtClean="0"/>
              <a:t>What SHOULD we be doing?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543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Powderfinger Type" charset="0"/>
                <a:ea typeface="ＭＳ Ｐゴシック" charset="0"/>
              </a:rPr>
              <a:t>Routing Security A01</a:t>
            </a:r>
          </a:p>
        </p:txBody>
      </p:sp>
      <p:sp>
        <p:nvSpPr>
          <p:cNvPr id="49154" name="Content Placeholder 2"/>
          <p:cNvSpPr>
            <a:spLocks noGrp="1"/>
          </p:cNvSpPr>
          <p:nvPr>
            <p:ph idx="1"/>
          </p:nvPr>
        </p:nvSpPr>
        <p:spPr>
          <a:xfrm>
            <a:off x="395288" y="1600200"/>
            <a:ext cx="8229600" cy="4525963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US" sz="2400">
                <a:latin typeface="Calibri" charset="0"/>
                <a:ea typeface="ＭＳ Ｐゴシック" charset="0"/>
              </a:rPr>
              <a:t>1. Protecting the </a:t>
            </a:r>
            <a:r>
              <a:rPr lang="en-US" sz="2400" b="1" u="sng">
                <a:latin typeface="Calibri" charset="0"/>
                <a:ea typeface="ＭＳ Ｐゴシック" charset="0"/>
              </a:rPr>
              <a:t>routers</a:t>
            </a:r>
          </a:p>
          <a:p>
            <a:pPr lvl="1" eaLnBrk="1" hangingPunct="1"/>
            <a:r>
              <a:rPr lang="en-US" sz="2000">
                <a:latin typeface="Calibri" charset="0"/>
                <a:ea typeface="ＭＳ Ｐゴシック" charset="0"/>
              </a:rPr>
              <a:t>Threat model:</a:t>
            </a:r>
          </a:p>
          <a:p>
            <a:pPr lvl="2" eaLnBrk="1" hangingPunct="1"/>
            <a:r>
              <a:rPr lang="en-US" sz="1800">
                <a:latin typeface="Calibri" charset="0"/>
                <a:ea typeface="ＭＳ Ｐゴシック" charset="0"/>
              </a:rPr>
              <a:t>Compromised router used to insert corrupted address information into your network’s routing tables</a:t>
            </a:r>
          </a:p>
          <a:p>
            <a:pPr lvl="2" eaLnBrk="1" hangingPunct="1"/>
            <a:r>
              <a:rPr lang="en-US" sz="1800">
                <a:latin typeface="Calibri" charset="0"/>
                <a:ea typeface="ＭＳ Ｐゴシック" charset="0"/>
              </a:rPr>
              <a:t>Insert corrupt reachability information into your network’s forwarding tables</a:t>
            </a:r>
          </a:p>
          <a:p>
            <a:pPr lvl="2" eaLnBrk="1" hangingPunct="1"/>
            <a:r>
              <a:rPr lang="en-US" sz="1800">
                <a:latin typeface="Calibri" charset="0"/>
                <a:ea typeface="ＭＳ Ｐゴシック" charset="0"/>
              </a:rPr>
              <a:t>Allow the routing protocol to disseminate the corrupted information across the entire internet</a:t>
            </a:r>
          </a:p>
          <a:p>
            <a:pPr lvl="1" eaLnBrk="1" hangingPunct="1"/>
            <a:r>
              <a:rPr lang="en-US" sz="2400">
                <a:latin typeface="Calibri" charset="0"/>
                <a:ea typeface="ＭＳ Ｐゴシック" charset="0"/>
              </a:rPr>
              <a:t>Response:</a:t>
            </a:r>
          </a:p>
          <a:p>
            <a:pPr lvl="2" eaLnBrk="1" hangingPunct="1"/>
            <a:r>
              <a:rPr lang="en-US" sz="1800">
                <a:latin typeface="Calibri" charset="0"/>
                <a:ea typeface="ＭＳ Ｐゴシック" charset="0"/>
              </a:rPr>
              <a:t>Secure your routers!</a:t>
            </a:r>
          </a:p>
          <a:p>
            <a:pPr lvl="2" eaLnBrk="1" hangingPunct="1"/>
            <a:endParaRPr lang="en-US" sz="1800">
              <a:latin typeface="Calibri" charset="0"/>
              <a:ea typeface="ＭＳ Ｐゴシック" charset="0"/>
            </a:endParaRPr>
          </a:p>
          <a:p>
            <a:pPr lvl="2" eaLnBrk="1" hangingPunct="1"/>
            <a:endParaRPr lang="en-US" sz="1800">
              <a:latin typeface="Calibri" charset="0"/>
              <a:ea typeface="ＭＳ Ｐゴシック" charset="0"/>
            </a:endParaRPr>
          </a:p>
          <a:p>
            <a:pPr lvl="2" eaLnBrk="1" hangingPunct="1"/>
            <a:endParaRPr lang="en-US">
              <a:latin typeface="Calibri" charset="0"/>
              <a:ea typeface="ＭＳ Ｐゴシック" charset="0"/>
            </a:endParaRPr>
          </a:p>
        </p:txBody>
      </p:sp>
      <p:pic>
        <p:nvPicPr>
          <p:cNvPr id="49155" name="Picture 3" descr="router-ic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5373688"/>
            <a:ext cx="908050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40390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Powderfinger Type" charset="0"/>
                <a:ea typeface="ＭＳ Ｐゴシック" charset="0"/>
              </a:rPr>
              <a:t>Routing Security A01</a:t>
            </a:r>
          </a:p>
        </p:txBody>
      </p:sp>
      <p:sp>
        <p:nvSpPr>
          <p:cNvPr id="50178" name="Content Placeholder 2"/>
          <p:cNvSpPr>
            <a:spLocks noGrp="1"/>
          </p:cNvSpPr>
          <p:nvPr>
            <p:ph idx="1"/>
          </p:nvPr>
        </p:nvSpPr>
        <p:spPr>
          <a:xfrm>
            <a:off x="395288" y="1600200"/>
            <a:ext cx="8229600" cy="4525963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US" sz="2400">
                <a:latin typeface="Calibri" charset="0"/>
                <a:ea typeface="ＭＳ Ｐゴシック" charset="0"/>
              </a:rPr>
              <a:t>1. Protecting the </a:t>
            </a:r>
            <a:r>
              <a:rPr lang="en-US" sz="2400" b="1" u="sng">
                <a:latin typeface="Calibri" charset="0"/>
                <a:ea typeface="ＭＳ Ｐゴシック" charset="0"/>
              </a:rPr>
              <a:t>routers</a:t>
            </a:r>
          </a:p>
          <a:p>
            <a:pPr lvl="1" eaLnBrk="1" hangingPunct="1"/>
            <a:r>
              <a:rPr lang="en-US" sz="2000">
                <a:latin typeface="Calibri" charset="0"/>
                <a:ea typeface="ＭＳ Ｐゴシック" charset="0"/>
              </a:rPr>
              <a:t>Threat model:</a:t>
            </a:r>
          </a:p>
          <a:p>
            <a:pPr lvl="2" eaLnBrk="1" hangingPunct="1"/>
            <a:r>
              <a:rPr lang="en-US" sz="1800">
                <a:latin typeface="Calibri" charset="0"/>
                <a:ea typeface="ＭＳ Ｐゴシック" charset="0"/>
              </a:rPr>
              <a:t>Compromised router used to insert corrupted address information into your network’s routing tables</a:t>
            </a:r>
          </a:p>
          <a:p>
            <a:pPr lvl="2" eaLnBrk="1" hangingPunct="1"/>
            <a:r>
              <a:rPr lang="en-US" sz="1800">
                <a:latin typeface="Calibri" charset="0"/>
                <a:ea typeface="ＭＳ Ｐゴシック" charset="0"/>
              </a:rPr>
              <a:t>Insert corrupt reachability information into your network’s forwarding tables</a:t>
            </a:r>
          </a:p>
          <a:p>
            <a:pPr lvl="2" eaLnBrk="1" hangingPunct="1"/>
            <a:r>
              <a:rPr lang="en-US" sz="1800">
                <a:latin typeface="Calibri" charset="0"/>
                <a:ea typeface="ＭＳ Ｐゴシック" charset="0"/>
              </a:rPr>
              <a:t>Allow the routing protocol to disseminate the corrupted information across the entire internet</a:t>
            </a:r>
          </a:p>
          <a:p>
            <a:pPr lvl="1" eaLnBrk="1" hangingPunct="1"/>
            <a:r>
              <a:rPr lang="en-US" sz="2400">
                <a:latin typeface="Calibri" charset="0"/>
                <a:ea typeface="ＭＳ Ｐゴシック" charset="0"/>
              </a:rPr>
              <a:t>Response:</a:t>
            </a:r>
          </a:p>
          <a:p>
            <a:pPr lvl="2" eaLnBrk="1" hangingPunct="1"/>
            <a:r>
              <a:rPr lang="en-US" sz="1800">
                <a:latin typeface="Calibri" charset="0"/>
                <a:ea typeface="ＭＳ Ｐゴシック" charset="0"/>
              </a:rPr>
              <a:t>Secure your routers!</a:t>
            </a:r>
          </a:p>
          <a:p>
            <a:pPr lvl="2" eaLnBrk="1" hangingPunct="1"/>
            <a:endParaRPr lang="en-US" sz="1800">
              <a:latin typeface="Calibri" charset="0"/>
              <a:ea typeface="ＭＳ Ｐゴシック" charset="0"/>
            </a:endParaRPr>
          </a:p>
          <a:p>
            <a:pPr lvl="2" eaLnBrk="1" hangingPunct="1"/>
            <a:endParaRPr lang="en-US" sz="1800">
              <a:latin typeface="Calibri" charset="0"/>
              <a:ea typeface="ＭＳ Ｐゴシック" charset="0"/>
            </a:endParaRPr>
          </a:p>
          <a:p>
            <a:pPr lvl="2" eaLnBrk="1" hangingPunct="1"/>
            <a:endParaRPr lang="en-US">
              <a:latin typeface="Calibri" charset="0"/>
              <a:ea typeface="ＭＳ Ｐゴシック" charset="0"/>
            </a:endParaRPr>
          </a:p>
        </p:txBody>
      </p:sp>
      <p:sp>
        <p:nvSpPr>
          <p:cNvPr id="50179" name="TextBox 1"/>
          <p:cNvSpPr txBox="1">
            <a:spLocks noChangeArrowheads="1"/>
          </p:cNvSpPr>
          <p:nvPr/>
        </p:nvSpPr>
        <p:spPr bwMode="auto">
          <a:xfrm rot="-1111908">
            <a:off x="1665288" y="2593975"/>
            <a:ext cx="5616575" cy="15700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AhnbergHand" charset="0"/>
                <a:cs typeface="AhnbergHand" charset="0"/>
              </a:rPr>
              <a:t>This is up to you, and the tools and operational practices are widely disseminated to achieve this – it’s not rocket science!</a:t>
            </a:r>
          </a:p>
        </p:txBody>
      </p:sp>
      <p:pic>
        <p:nvPicPr>
          <p:cNvPr id="50180" name="Picture 3" descr="router-ic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5373688"/>
            <a:ext cx="908050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02047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Powderfinger Type" charset="0"/>
                <a:ea typeface="ＭＳ Ｐゴシック" charset="0"/>
              </a:rPr>
              <a:t>Routing Security </a:t>
            </a:r>
            <a:r>
              <a:rPr lang="en-US" dirty="0" smtClean="0">
                <a:latin typeface="Powderfinger Type" charset="0"/>
                <a:ea typeface="ＭＳ Ｐゴシック" charset="0"/>
              </a:rPr>
              <a:t>A02</a:t>
            </a:r>
            <a:endParaRPr lang="en-US" dirty="0">
              <a:latin typeface="Powderfinger Type" charset="0"/>
              <a:ea typeface="ＭＳ Ｐゴシック" charset="0"/>
            </a:endParaRPr>
          </a:p>
        </p:txBody>
      </p:sp>
      <p:sp>
        <p:nvSpPr>
          <p:cNvPr id="5120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US" sz="2100">
                <a:latin typeface="Calibri" charset="0"/>
                <a:ea typeface="ＭＳ Ｐゴシック" charset="0"/>
              </a:rPr>
              <a:t>2. Protecting </a:t>
            </a:r>
            <a:r>
              <a:rPr lang="en-US" sz="2100" b="1" u="sng">
                <a:latin typeface="Calibri" charset="0"/>
                <a:ea typeface="ＭＳ Ｐゴシック" charset="0"/>
              </a:rPr>
              <a:t>routing protocols</a:t>
            </a:r>
            <a:r>
              <a:rPr lang="en-US" sz="2100">
                <a:latin typeface="Calibri" charset="0"/>
                <a:ea typeface="ＭＳ Ｐゴシック" charset="0"/>
              </a:rPr>
              <a:t> and their operation</a:t>
            </a:r>
          </a:p>
          <a:p>
            <a:pPr lvl="1" eaLnBrk="1" hangingPunct="1"/>
            <a:r>
              <a:rPr lang="en-US" sz="2000">
                <a:latin typeface="Calibri" charset="0"/>
                <a:ea typeface="ＭＳ Ｐゴシック" charset="0"/>
              </a:rPr>
              <a:t>Threat model:</a:t>
            </a:r>
          </a:p>
          <a:p>
            <a:pPr lvl="2" eaLnBrk="1" hangingPunct="1"/>
            <a:r>
              <a:rPr lang="en-US" sz="1800">
                <a:latin typeface="Calibri" charset="0"/>
                <a:ea typeface="ＭＳ Ｐゴシック" charset="0"/>
              </a:rPr>
              <a:t>Disrupt the operation of the routing protocol by a “man-in-the-middle” attack</a:t>
            </a:r>
          </a:p>
          <a:p>
            <a:pPr lvl="2" eaLnBrk="1" hangingPunct="1"/>
            <a:r>
              <a:rPr lang="en-US" sz="1800">
                <a:latin typeface="Calibri" charset="0"/>
                <a:ea typeface="ＭＳ Ｐゴシック" charset="0"/>
              </a:rPr>
              <a:t>Compromise the topology discovery / reachability operation of the routing protocol by injection of false routing information</a:t>
            </a:r>
          </a:p>
          <a:p>
            <a:pPr lvl="1" eaLnBrk="1" hangingPunct="1"/>
            <a:r>
              <a:rPr lang="en-US" sz="2200">
                <a:latin typeface="Calibri" charset="0"/>
                <a:ea typeface="ＭＳ Ｐゴシック" charset="0"/>
              </a:rPr>
              <a:t>Response:</a:t>
            </a:r>
          </a:p>
          <a:p>
            <a:pPr lvl="2" eaLnBrk="1" hangingPunct="1"/>
            <a:r>
              <a:rPr lang="en-US" sz="1800">
                <a:latin typeface="Calibri" charset="0"/>
                <a:ea typeface="ＭＳ Ｐゴシック" charset="0"/>
              </a:rPr>
              <a:t>Current operational best practice uses TCP-MD5 and avoids multihop for all eBGP sessions</a:t>
            </a:r>
            <a:endParaRPr lang="en-US" sz="1400">
              <a:latin typeface="Calibri" charset="0"/>
              <a:ea typeface="ＭＳ Ｐゴシック" charset="0"/>
            </a:endParaRPr>
          </a:p>
          <a:p>
            <a:pPr lvl="2" eaLnBrk="1" hangingPunct="1"/>
            <a:endParaRPr lang="en-US" sz="1800">
              <a:latin typeface="Calibri" charset="0"/>
              <a:ea typeface="ＭＳ Ｐゴシック" charset="0"/>
            </a:endParaRPr>
          </a:p>
          <a:p>
            <a:pPr lvl="2" eaLnBrk="1" hangingPunct="1"/>
            <a:endParaRPr lang="en-US" sz="1800">
              <a:latin typeface="Calibri" charset="0"/>
              <a:ea typeface="ＭＳ Ｐゴシック" charset="0"/>
            </a:endParaRPr>
          </a:p>
          <a:p>
            <a:pPr lvl="2" eaLnBrk="1" hangingPunct="1"/>
            <a:endParaRPr lang="en-US" sz="1800">
              <a:latin typeface="Calibri" charset="0"/>
              <a:ea typeface="ＭＳ Ｐゴシック" charset="0"/>
            </a:endParaRPr>
          </a:p>
          <a:p>
            <a:pPr lvl="2" eaLnBrk="1" hangingPunct="1"/>
            <a:endParaRPr lang="en-US" sz="1800">
              <a:latin typeface="Calibri" charset="0"/>
              <a:ea typeface="ＭＳ Ｐゴシック" charset="0"/>
            </a:endParaRPr>
          </a:p>
          <a:p>
            <a:pPr lvl="2" eaLnBrk="1" hangingPunct="1"/>
            <a:endParaRPr lang="en-US" sz="1800">
              <a:latin typeface="Calibri" charset="0"/>
              <a:ea typeface="ＭＳ Ｐゴシック" charset="0"/>
            </a:endParaRPr>
          </a:p>
        </p:txBody>
      </p:sp>
      <p:pic>
        <p:nvPicPr>
          <p:cNvPr id="51203" name="Picture 3" descr="router-ic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5805488"/>
            <a:ext cx="908050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4" descr="router-ic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5589588"/>
            <a:ext cx="908050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>
            <a:stCxn id="51203" idx="3"/>
            <a:endCxn id="51204" idx="1"/>
          </p:cNvCxnSpPr>
          <p:nvPr/>
        </p:nvCxnSpPr>
        <p:spPr>
          <a:xfrm flipV="1">
            <a:off x="2095500" y="5889625"/>
            <a:ext cx="3700463" cy="215900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51203" idx="3"/>
          </p:cNvCxnSpPr>
          <p:nvPr/>
        </p:nvCxnSpPr>
        <p:spPr>
          <a:xfrm flipV="1">
            <a:off x="2095500" y="5300663"/>
            <a:ext cx="1323975" cy="804862"/>
          </a:xfrm>
          <a:prstGeom prst="straightConnector1">
            <a:avLst/>
          </a:prstGeom>
          <a:ln>
            <a:solidFill>
              <a:srgbClr val="95373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635375" y="5300663"/>
            <a:ext cx="2160588" cy="431800"/>
          </a:xfrm>
          <a:prstGeom prst="straightConnector1">
            <a:avLst/>
          </a:prstGeom>
          <a:ln>
            <a:solidFill>
              <a:srgbClr val="95373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208" name="TextBox 13"/>
          <p:cNvSpPr txBox="1">
            <a:spLocks noChangeArrowheads="1"/>
          </p:cNvSpPr>
          <p:nvPr/>
        </p:nvSpPr>
        <p:spPr bwMode="auto">
          <a:xfrm>
            <a:off x="3132138" y="4859338"/>
            <a:ext cx="812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MITM</a:t>
            </a:r>
          </a:p>
        </p:txBody>
      </p:sp>
      <p:sp>
        <p:nvSpPr>
          <p:cNvPr id="51209" name="TextBox 16"/>
          <p:cNvSpPr txBox="1">
            <a:spLocks noChangeArrowheads="1"/>
          </p:cNvSpPr>
          <p:nvPr/>
        </p:nvSpPr>
        <p:spPr bwMode="auto">
          <a:xfrm>
            <a:off x="3924300" y="4797425"/>
            <a:ext cx="20843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latin typeface="Arial" charset="0"/>
                <a:cs typeface="Arial" charset="0"/>
              </a:rPr>
              <a:t>Inject: 10.0.1.0/24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43213" y="6092825"/>
            <a:ext cx="2347912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 err="1">
                <a:latin typeface="+mn-lt"/>
              </a:rPr>
              <a:t>eBGP</a:t>
            </a:r>
            <a:r>
              <a:rPr lang="en-US" sz="1200" dirty="0">
                <a:latin typeface="+mn-lt"/>
              </a:rPr>
              <a:t> </a:t>
            </a:r>
            <a:r>
              <a:rPr lang="en-US" sz="1200" dirty="0" err="1">
                <a:latin typeface="+mn-lt"/>
              </a:rPr>
              <a:t>multihop</a:t>
            </a:r>
            <a:r>
              <a:rPr lang="en-US" sz="1200" dirty="0">
                <a:latin typeface="+mn-lt"/>
              </a:rPr>
              <a:t> session in the clear</a:t>
            </a:r>
          </a:p>
        </p:txBody>
      </p:sp>
    </p:spTree>
    <p:extLst>
      <p:ext uri="{BB962C8B-B14F-4D97-AF65-F5344CB8AC3E}">
        <p14:creationId xmlns:p14="http://schemas.microsoft.com/office/powerpoint/2010/main" val="138510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AU" sz="3500">
                <a:latin typeface="Powderfinger Type" charset="0"/>
                <a:ea typeface="ＭＳ Ｐゴシック" charset="0"/>
              </a:rPr>
              <a:t>…there are many ways to be bad!</a:t>
            </a:r>
          </a:p>
        </p:txBody>
      </p:sp>
      <p:pic>
        <p:nvPicPr>
          <p:cNvPr id="20482" name="Content Placeholder 4" descr="devil 1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019" t="-28238" r="-17825" b="-3329"/>
          <a:stretch>
            <a:fillRect/>
          </a:stretch>
        </p:blipFill>
        <p:spPr>
          <a:xfrm>
            <a:off x="457200" y="314325"/>
            <a:ext cx="8229600" cy="6049963"/>
          </a:xfrm>
        </p:spPr>
      </p:pic>
    </p:spTree>
    <p:extLst>
      <p:ext uri="{BB962C8B-B14F-4D97-AF65-F5344CB8AC3E}">
        <p14:creationId xmlns:p14="http://schemas.microsoft.com/office/powerpoint/2010/main" val="3268885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Powderfinger Type" charset="0"/>
                <a:ea typeface="ＭＳ Ｐゴシック" charset="0"/>
              </a:rPr>
              <a:t>Routing Security </a:t>
            </a:r>
            <a:r>
              <a:rPr lang="en-US" dirty="0" smtClean="0">
                <a:latin typeface="Powderfinger Type" charset="0"/>
                <a:ea typeface="ＭＳ Ｐゴシック" charset="0"/>
              </a:rPr>
              <a:t>A02</a:t>
            </a:r>
            <a:endParaRPr lang="en-US" dirty="0">
              <a:latin typeface="Powderfinger Type" charset="0"/>
              <a:ea typeface="ＭＳ Ｐゴシック" charset="0"/>
            </a:endParaRPr>
          </a:p>
        </p:txBody>
      </p:sp>
      <p:sp>
        <p:nvSpPr>
          <p:cNvPr id="5222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US" sz="2100">
                <a:latin typeface="Calibri" charset="0"/>
                <a:ea typeface="ＭＳ Ｐゴシック" charset="0"/>
              </a:rPr>
              <a:t>2. Protecting </a:t>
            </a:r>
            <a:r>
              <a:rPr lang="en-US" sz="2100" b="1" u="sng">
                <a:latin typeface="Calibri" charset="0"/>
                <a:ea typeface="ＭＳ Ｐゴシック" charset="0"/>
              </a:rPr>
              <a:t>routing protocols</a:t>
            </a:r>
            <a:r>
              <a:rPr lang="en-US" sz="2100">
                <a:latin typeface="Calibri" charset="0"/>
                <a:ea typeface="ＭＳ Ｐゴシック" charset="0"/>
              </a:rPr>
              <a:t> and their operation</a:t>
            </a:r>
          </a:p>
          <a:p>
            <a:pPr lvl="1" eaLnBrk="1" hangingPunct="1"/>
            <a:r>
              <a:rPr lang="en-US" sz="2000">
                <a:latin typeface="Calibri" charset="0"/>
                <a:ea typeface="ＭＳ Ｐゴシック" charset="0"/>
              </a:rPr>
              <a:t>Threat model:</a:t>
            </a:r>
          </a:p>
          <a:p>
            <a:pPr lvl="2" eaLnBrk="1" hangingPunct="1"/>
            <a:r>
              <a:rPr lang="en-US" sz="1800">
                <a:latin typeface="Calibri" charset="0"/>
                <a:ea typeface="ＭＳ Ｐゴシック" charset="0"/>
              </a:rPr>
              <a:t>Disrupt the operation of the routing protocol by a “man-in-the-middle” attack</a:t>
            </a:r>
          </a:p>
          <a:p>
            <a:pPr lvl="2" eaLnBrk="1" hangingPunct="1"/>
            <a:r>
              <a:rPr lang="en-US" sz="1800">
                <a:latin typeface="Calibri" charset="0"/>
                <a:ea typeface="ＭＳ Ｐゴシック" charset="0"/>
              </a:rPr>
              <a:t>Compromise the topology discovery / reachability operation of the routing protocol by injection of false routing information</a:t>
            </a:r>
          </a:p>
          <a:p>
            <a:pPr lvl="1" eaLnBrk="1" hangingPunct="1"/>
            <a:r>
              <a:rPr lang="en-US" sz="2200">
                <a:latin typeface="Calibri" charset="0"/>
                <a:ea typeface="ＭＳ Ｐゴシック" charset="0"/>
              </a:rPr>
              <a:t>Response:</a:t>
            </a:r>
          </a:p>
          <a:p>
            <a:pPr lvl="2" eaLnBrk="1" hangingPunct="1"/>
            <a:r>
              <a:rPr lang="en-US" sz="1800">
                <a:latin typeface="Calibri" charset="0"/>
                <a:ea typeface="ＭＳ Ｐゴシック" charset="0"/>
              </a:rPr>
              <a:t>Current operational best practice uses TCP-MD5 and avoids multihop for all eBGP sessions</a:t>
            </a:r>
            <a:endParaRPr lang="en-US" sz="1400">
              <a:latin typeface="Calibri" charset="0"/>
              <a:ea typeface="ＭＳ Ｐゴシック" charset="0"/>
            </a:endParaRPr>
          </a:p>
          <a:p>
            <a:pPr lvl="2" eaLnBrk="1" hangingPunct="1"/>
            <a:endParaRPr lang="en-US" sz="1800">
              <a:latin typeface="Calibri" charset="0"/>
              <a:ea typeface="ＭＳ Ｐゴシック" charset="0"/>
            </a:endParaRPr>
          </a:p>
          <a:p>
            <a:pPr lvl="2" eaLnBrk="1" hangingPunct="1"/>
            <a:endParaRPr lang="en-US" sz="1800">
              <a:latin typeface="Calibri" charset="0"/>
              <a:ea typeface="ＭＳ Ｐゴシック" charset="0"/>
            </a:endParaRPr>
          </a:p>
          <a:p>
            <a:pPr lvl="2" eaLnBrk="1" hangingPunct="1"/>
            <a:endParaRPr lang="en-US" sz="1800">
              <a:latin typeface="Calibri" charset="0"/>
              <a:ea typeface="ＭＳ Ｐゴシック" charset="0"/>
            </a:endParaRPr>
          </a:p>
          <a:p>
            <a:pPr lvl="2" eaLnBrk="1" hangingPunct="1"/>
            <a:endParaRPr lang="en-US" sz="1800">
              <a:latin typeface="Calibri" charset="0"/>
              <a:ea typeface="ＭＳ Ｐゴシック" charset="0"/>
            </a:endParaRPr>
          </a:p>
          <a:p>
            <a:pPr lvl="2" eaLnBrk="1" hangingPunct="1"/>
            <a:endParaRPr lang="en-US" sz="1800">
              <a:latin typeface="Calibri" charset="0"/>
              <a:ea typeface="ＭＳ Ｐゴシック" charset="0"/>
            </a:endParaRPr>
          </a:p>
        </p:txBody>
      </p:sp>
      <p:pic>
        <p:nvPicPr>
          <p:cNvPr id="52227" name="Picture 3" descr="router-ic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5805488"/>
            <a:ext cx="908050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4" descr="router-ic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5589588"/>
            <a:ext cx="908050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>
            <a:stCxn id="52227" idx="3"/>
            <a:endCxn id="52228" idx="1"/>
          </p:cNvCxnSpPr>
          <p:nvPr/>
        </p:nvCxnSpPr>
        <p:spPr>
          <a:xfrm flipV="1">
            <a:off x="2095500" y="5889625"/>
            <a:ext cx="3700463" cy="215900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52227" idx="3"/>
          </p:cNvCxnSpPr>
          <p:nvPr/>
        </p:nvCxnSpPr>
        <p:spPr>
          <a:xfrm flipV="1">
            <a:off x="2095500" y="5300663"/>
            <a:ext cx="1323975" cy="804862"/>
          </a:xfrm>
          <a:prstGeom prst="straightConnector1">
            <a:avLst/>
          </a:prstGeom>
          <a:ln>
            <a:solidFill>
              <a:srgbClr val="95373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635375" y="5300663"/>
            <a:ext cx="2160588" cy="431800"/>
          </a:xfrm>
          <a:prstGeom prst="straightConnector1">
            <a:avLst/>
          </a:prstGeom>
          <a:ln>
            <a:solidFill>
              <a:srgbClr val="95373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232" name="TextBox 13"/>
          <p:cNvSpPr txBox="1">
            <a:spLocks noChangeArrowheads="1"/>
          </p:cNvSpPr>
          <p:nvPr/>
        </p:nvSpPr>
        <p:spPr bwMode="auto">
          <a:xfrm>
            <a:off x="3132138" y="4859338"/>
            <a:ext cx="812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MITM</a:t>
            </a:r>
          </a:p>
        </p:txBody>
      </p:sp>
      <p:sp>
        <p:nvSpPr>
          <p:cNvPr id="52233" name="TextBox 16"/>
          <p:cNvSpPr txBox="1">
            <a:spLocks noChangeArrowheads="1"/>
          </p:cNvSpPr>
          <p:nvPr/>
        </p:nvSpPr>
        <p:spPr bwMode="auto">
          <a:xfrm>
            <a:off x="3924300" y="4797425"/>
            <a:ext cx="20843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latin typeface="Arial" charset="0"/>
                <a:cs typeface="Arial" charset="0"/>
              </a:rPr>
              <a:t>Inject: 10.0.1.0/24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43213" y="6092825"/>
            <a:ext cx="2347912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 err="1">
                <a:latin typeface="+mn-lt"/>
              </a:rPr>
              <a:t>eBGP</a:t>
            </a:r>
            <a:r>
              <a:rPr lang="en-US" sz="1200" dirty="0">
                <a:latin typeface="+mn-lt"/>
              </a:rPr>
              <a:t> </a:t>
            </a:r>
            <a:r>
              <a:rPr lang="en-US" sz="1200" dirty="0" err="1">
                <a:latin typeface="+mn-lt"/>
              </a:rPr>
              <a:t>multihop</a:t>
            </a:r>
            <a:r>
              <a:rPr lang="en-US" sz="1200" dirty="0">
                <a:latin typeface="+mn-lt"/>
              </a:rPr>
              <a:t> session in the clear</a:t>
            </a:r>
          </a:p>
        </p:txBody>
      </p:sp>
      <p:sp>
        <p:nvSpPr>
          <p:cNvPr id="52235" name="TextBox 11"/>
          <p:cNvSpPr txBox="1">
            <a:spLocks noChangeArrowheads="1"/>
          </p:cNvSpPr>
          <p:nvPr/>
        </p:nvSpPr>
        <p:spPr bwMode="auto">
          <a:xfrm rot="-1111908">
            <a:off x="1665288" y="2408238"/>
            <a:ext cx="5616575" cy="19399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AhnbergHand" charset="0"/>
                <a:cs typeface="AhnbergHand" charset="0"/>
              </a:rPr>
              <a:t>This is up to you and your eBGP peers, and the tools and operational practices are widely disseminated to achieve this – again, it’s not rocket science!</a:t>
            </a:r>
          </a:p>
        </p:txBody>
      </p:sp>
    </p:spTree>
    <p:extLst>
      <p:ext uri="{BB962C8B-B14F-4D97-AF65-F5344CB8AC3E}">
        <p14:creationId xmlns:p14="http://schemas.microsoft.com/office/powerpoint/2010/main" val="22794043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Powderfinger Type" charset="0"/>
                <a:ea typeface="ＭＳ Ｐゴシック" charset="0"/>
              </a:rPr>
              <a:t>Routing Security </a:t>
            </a:r>
            <a:r>
              <a:rPr lang="en-US" dirty="0" smtClean="0">
                <a:latin typeface="Powderfinger Type" charset="0"/>
                <a:ea typeface="ＭＳ Ｐゴシック" charset="0"/>
              </a:rPr>
              <a:t>A03</a:t>
            </a:r>
            <a:endParaRPr lang="en-US" dirty="0">
              <a:latin typeface="Powderfinger Type" charset="0"/>
              <a:ea typeface="ＭＳ Ｐゴシック" charset="0"/>
            </a:endParaRPr>
          </a:p>
        </p:txBody>
      </p:sp>
      <p:sp>
        <p:nvSpPr>
          <p:cNvPr id="5325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US" sz="2100">
                <a:latin typeface="Calibri" charset="0"/>
                <a:ea typeface="ＭＳ Ｐゴシック" charset="0"/>
              </a:rPr>
              <a:t>3. Protecting the </a:t>
            </a:r>
            <a:r>
              <a:rPr lang="en-US" sz="2100" b="1" u="sng">
                <a:latin typeface="Calibri" charset="0"/>
                <a:ea typeface="ＭＳ Ｐゴシック" charset="0"/>
              </a:rPr>
              <a:t>routing protocol payload</a:t>
            </a:r>
          </a:p>
          <a:p>
            <a:pPr lvl="1" eaLnBrk="1" hangingPunct="1"/>
            <a:r>
              <a:rPr lang="en-US" sz="2000">
                <a:latin typeface="Calibri" charset="0"/>
                <a:ea typeface="ＭＳ Ｐゴシック" charset="0"/>
              </a:rPr>
              <a:t>Threat model:</a:t>
            </a:r>
          </a:p>
          <a:p>
            <a:pPr lvl="2" eaLnBrk="1" hangingPunct="1"/>
            <a:r>
              <a:rPr lang="en-US" sz="1800">
                <a:latin typeface="Calibri" charset="0"/>
                <a:ea typeface="ＭＳ Ｐゴシック" charset="0"/>
              </a:rPr>
              <a:t>Insert corrupted address information into your network’s routing tables</a:t>
            </a:r>
          </a:p>
          <a:p>
            <a:pPr lvl="2" eaLnBrk="1" hangingPunct="1"/>
            <a:r>
              <a:rPr lang="en-US" sz="1800">
                <a:latin typeface="Calibri" charset="0"/>
                <a:ea typeface="ＭＳ Ｐゴシック" charset="0"/>
              </a:rPr>
              <a:t>Insert corrupt reachability information into your network’s forwarding tables</a:t>
            </a:r>
          </a:p>
          <a:p>
            <a:pPr lvl="2" eaLnBrk="1" hangingPunct="1"/>
            <a:r>
              <a:rPr lang="en-US" sz="1800">
                <a:latin typeface="Calibri" charset="0"/>
                <a:ea typeface="ＭＳ Ｐゴシック" charset="0"/>
              </a:rPr>
              <a:t>Allow the routing protocol to disseminate the corrupted information across the entire internet</a:t>
            </a:r>
          </a:p>
          <a:p>
            <a:pPr lvl="1" eaLnBrk="1" hangingPunct="1"/>
            <a:r>
              <a:rPr lang="en-US" sz="2200">
                <a:latin typeface="Calibri" charset="0"/>
                <a:ea typeface="ＭＳ Ｐゴシック" charset="0"/>
              </a:rPr>
              <a:t>Response:</a:t>
            </a:r>
          </a:p>
          <a:p>
            <a:pPr lvl="2" eaLnBrk="1" hangingPunct="1"/>
            <a:r>
              <a:rPr lang="en-US" sz="1800">
                <a:latin typeface="Calibri" charset="0"/>
                <a:ea typeface="ＭＳ Ｐゴシック" charset="0"/>
              </a:rPr>
              <a:t> </a:t>
            </a:r>
          </a:p>
          <a:p>
            <a:pPr lvl="2" eaLnBrk="1" hangingPunct="1"/>
            <a:endParaRPr lang="en-US" sz="1800">
              <a:latin typeface="Calibri" charset="0"/>
              <a:ea typeface="ＭＳ Ｐゴシック" charset="0"/>
            </a:endParaRPr>
          </a:p>
          <a:p>
            <a:pPr lvl="2" eaLnBrk="1" hangingPunct="1"/>
            <a:endParaRPr lang="en-US" sz="1800">
              <a:latin typeface="Calibri" charset="0"/>
              <a:ea typeface="ＭＳ Ｐゴシック" charset="0"/>
            </a:endParaRPr>
          </a:p>
          <a:p>
            <a:pPr lvl="2" eaLnBrk="1" hangingPunct="1"/>
            <a:endParaRPr lang="en-US" sz="1800">
              <a:latin typeface="Calibri" charset="0"/>
              <a:ea typeface="ＭＳ Ｐゴシック" charset="0"/>
            </a:endParaRPr>
          </a:p>
          <a:p>
            <a:pPr lvl="2" eaLnBrk="1" hangingPunct="1"/>
            <a:endParaRPr lang="en-US">
              <a:latin typeface="Calibri" charset="0"/>
              <a:ea typeface="ＭＳ Ｐゴシック" charset="0"/>
            </a:endParaRPr>
          </a:p>
        </p:txBody>
      </p:sp>
      <p:pic>
        <p:nvPicPr>
          <p:cNvPr id="53251" name="Picture 1" descr="router-ic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6107113"/>
            <a:ext cx="996950" cy="6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4" descr="router-ic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50" y="5200650"/>
            <a:ext cx="908050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5" descr="router-ic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5891213"/>
            <a:ext cx="996950" cy="6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4" name="TextBox 2"/>
          <p:cNvSpPr txBox="1">
            <a:spLocks noChangeArrowheads="1"/>
          </p:cNvSpPr>
          <p:nvPr/>
        </p:nvSpPr>
        <p:spPr bwMode="auto">
          <a:xfrm>
            <a:off x="2239963" y="6407150"/>
            <a:ext cx="20066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latin typeface="Arial" charset="0"/>
                <a:cs typeface="Arial" charset="0"/>
              </a:rPr>
              <a:t>10.0.0.0/8  (1,2,3)</a:t>
            </a:r>
          </a:p>
        </p:txBody>
      </p:sp>
      <p:sp>
        <p:nvSpPr>
          <p:cNvPr id="53255" name="TextBox 7"/>
          <p:cNvSpPr txBox="1">
            <a:spLocks noChangeArrowheads="1"/>
          </p:cNvSpPr>
          <p:nvPr/>
        </p:nvSpPr>
        <p:spPr bwMode="auto">
          <a:xfrm>
            <a:off x="1160463" y="5767388"/>
            <a:ext cx="6969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latin typeface="Arial" charset="0"/>
                <a:cs typeface="Arial" charset="0"/>
              </a:rPr>
              <a:t>AS 3</a:t>
            </a:r>
          </a:p>
        </p:txBody>
      </p:sp>
      <p:sp>
        <p:nvSpPr>
          <p:cNvPr id="53256" name="TextBox 8"/>
          <p:cNvSpPr txBox="1">
            <a:spLocks noChangeArrowheads="1"/>
          </p:cNvSpPr>
          <p:nvPr/>
        </p:nvSpPr>
        <p:spPr bwMode="auto">
          <a:xfrm>
            <a:off x="3968750" y="4768850"/>
            <a:ext cx="954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0000"/>
                </a:solidFill>
                <a:latin typeface="Arial" charset="0"/>
                <a:cs typeface="Arial" charset="0"/>
              </a:rPr>
              <a:t>AS 666</a:t>
            </a:r>
          </a:p>
        </p:txBody>
      </p:sp>
      <p:sp>
        <p:nvSpPr>
          <p:cNvPr id="53257" name="TextBox 9"/>
          <p:cNvSpPr txBox="1">
            <a:spLocks noChangeArrowheads="1"/>
          </p:cNvSpPr>
          <p:nvPr/>
        </p:nvSpPr>
        <p:spPr bwMode="auto">
          <a:xfrm>
            <a:off x="4832350" y="5200650"/>
            <a:ext cx="3559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0000"/>
                </a:solidFill>
                <a:latin typeface="Arial" charset="0"/>
                <a:cs typeface="Arial" charset="0"/>
              </a:rPr>
              <a:t>10.0.1.0/24 (1,666) NO EXPORT</a:t>
            </a:r>
          </a:p>
        </p:txBody>
      </p:sp>
      <p:cxnSp>
        <p:nvCxnSpPr>
          <p:cNvPr id="7" name="Straight Arrow Connector 6"/>
          <p:cNvCxnSpPr>
            <a:stCxn id="53251" idx="3"/>
            <a:endCxn id="53253" idx="1"/>
          </p:cNvCxnSpPr>
          <p:nvPr/>
        </p:nvCxnSpPr>
        <p:spPr>
          <a:xfrm flipV="1">
            <a:off x="1968500" y="6221413"/>
            <a:ext cx="3611563" cy="215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53252" idx="3"/>
            <a:endCxn id="53253" idx="1"/>
          </p:cNvCxnSpPr>
          <p:nvPr/>
        </p:nvCxnSpPr>
        <p:spPr>
          <a:xfrm>
            <a:off x="4660900" y="5502275"/>
            <a:ext cx="919163" cy="719138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260" name="TextBox 15"/>
          <p:cNvSpPr txBox="1">
            <a:spLocks noChangeArrowheads="1"/>
          </p:cNvSpPr>
          <p:nvPr/>
        </p:nvSpPr>
        <p:spPr bwMode="auto">
          <a:xfrm>
            <a:off x="6272213" y="5632450"/>
            <a:ext cx="698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latin typeface="Arial" charset="0"/>
                <a:cs typeface="Arial" charset="0"/>
              </a:rPr>
              <a:t>AS 4</a:t>
            </a:r>
          </a:p>
        </p:txBody>
      </p:sp>
      <p:sp>
        <p:nvSpPr>
          <p:cNvPr id="53261" name="TextBox 16"/>
          <p:cNvSpPr txBox="1">
            <a:spLocks noChangeArrowheads="1"/>
          </p:cNvSpPr>
          <p:nvPr/>
        </p:nvSpPr>
        <p:spPr bwMode="auto">
          <a:xfrm>
            <a:off x="6488113" y="6424613"/>
            <a:ext cx="23288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latin typeface="Arial" charset="0"/>
                <a:cs typeface="Arial" charset="0"/>
              </a:rPr>
              <a:t>10.0.0.0/16  (1,2,3,4)</a:t>
            </a:r>
          </a:p>
        </p:txBody>
      </p:sp>
      <p:sp>
        <p:nvSpPr>
          <p:cNvPr id="53262" name="TextBox 20"/>
          <p:cNvSpPr txBox="1">
            <a:spLocks noChangeArrowheads="1"/>
          </p:cNvSpPr>
          <p:nvPr/>
        </p:nvSpPr>
        <p:spPr bwMode="auto">
          <a:xfrm>
            <a:off x="1087438" y="4984750"/>
            <a:ext cx="21351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latin typeface="Arial" charset="0"/>
                <a:cs typeface="Arial" charset="0"/>
              </a:rPr>
              <a:t>Routing attack on</a:t>
            </a:r>
          </a:p>
          <a:p>
            <a:pPr eaLnBrk="1" hangingPunct="1"/>
            <a:r>
              <a:rPr lang="en-US" sz="1800" b="1">
                <a:latin typeface="Arial" charset="0"/>
                <a:cs typeface="Arial" charset="0"/>
              </a:rPr>
              <a:t>10.0.1.0/24</a:t>
            </a:r>
          </a:p>
        </p:txBody>
      </p:sp>
      <p:cxnSp>
        <p:nvCxnSpPr>
          <p:cNvPr id="24" name="Straight Arrow Connector 23"/>
          <p:cNvCxnSpPr>
            <a:stCxn id="53253" idx="3"/>
          </p:cNvCxnSpPr>
          <p:nvPr/>
        </p:nvCxnSpPr>
        <p:spPr>
          <a:xfrm>
            <a:off x="6577013" y="6221413"/>
            <a:ext cx="1352550" cy="603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09207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Powderfinger Type" charset="0"/>
                <a:ea typeface="ＭＳ Ｐゴシック" charset="0"/>
              </a:rPr>
              <a:t>Routing Security </a:t>
            </a:r>
            <a:r>
              <a:rPr lang="en-US" dirty="0" smtClean="0">
                <a:latin typeface="Powderfinger Type" charset="0"/>
                <a:ea typeface="ＭＳ Ｐゴシック" charset="0"/>
              </a:rPr>
              <a:t>A03</a:t>
            </a:r>
            <a:endParaRPr lang="en-US" dirty="0">
              <a:latin typeface="Powderfinger Type" charset="0"/>
              <a:ea typeface="ＭＳ Ｐゴシック" charset="0"/>
            </a:endParaRPr>
          </a:p>
        </p:txBody>
      </p:sp>
      <p:sp>
        <p:nvSpPr>
          <p:cNvPr id="5427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US" sz="2100" dirty="0">
                <a:latin typeface="Calibri" charset="0"/>
                <a:ea typeface="ＭＳ Ｐゴシック" charset="0"/>
              </a:rPr>
              <a:t>3. Protecting the </a:t>
            </a:r>
            <a:r>
              <a:rPr lang="en-US" sz="2100" b="1" u="sng" dirty="0">
                <a:latin typeface="Calibri" charset="0"/>
                <a:ea typeface="ＭＳ Ｐゴシック" charset="0"/>
              </a:rPr>
              <a:t>routing protocol payload</a:t>
            </a:r>
          </a:p>
          <a:p>
            <a:pPr lvl="1" eaLnBrk="1" hangingPunct="1"/>
            <a:r>
              <a:rPr lang="en-US" sz="2000" dirty="0">
                <a:latin typeface="Calibri" charset="0"/>
                <a:ea typeface="ＭＳ Ｐゴシック" charset="0"/>
              </a:rPr>
              <a:t>Threat model:</a:t>
            </a:r>
          </a:p>
          <a:p>
            <a:pPr lvl="2" eaLnBrk="1" hangingPunct="1"/>
            <a:r>
              <a:rPr lang="en-US" sz="1800" dirty="0">
                <a:latin typeface="Calibri" charset="0"/>
                <a:ea typeface="ＭＳ Ｐゴシック" charset="0"/>
              </a:rPr>
              <a:t>Insert corrupted address information into your network’s routing tables</a:t>
            </a:r>
          </a:p>
          <a:p>
            <a:pPr lvl="2" eaLnBrk="1" hangingPunct="1"/>
            <a:r>
              <a:rPr lang="en-US" sz="1800" dirty="0">
                <a:latin typeface="Calibri" charset="0"/>
                <a:ea typeface="ＭＳ Ｐゴシック" charset="0"/>
              </a:rPr>
              <a:t>Insert corrupt reachability information into your network’s forwarding tables</a:t>
            </a:r>
          </a:p>
          <a:p>
            <a:pPr lvl="2" eaLnBrk="1" hangingPunct="1"/>
            <a:r>
              <a:rPr lang="en-US" sz="1800" dirty="0">
                <a:latin typeface="Calibri" charset="0"/>
                <a:ea typeface="ＭＳ Ｐゴシック" charset="0"/>
              </a:rPr>
              <a:t>Allow the routing protocol to disseminate the corrupted information across the entire internet</a:t>
            </a:r>
          </a:p>
          <a:p>
            <a:pPr lvl="1" eaLnBrk="1" hangingPunct="1"/>
            <a:r>
              <a:rPr lang="en-US" sz="2200" dirty="0">
                <a:latin typeface="Calibri" charset="0"/>
                <a:ea typeface="ＭＳ Ｐゴシック" charset="0"/>
              </a:rPr>
              <a:t>Response:</a:t>
            </a:r>
          </a:p>
          <a:p>
            <a:pPr lvl="2" eaLnBrk="1" hangingPunct="1"/>
            <a:r>
              <a:rPr lang="en-US" sz="1800" dirty="0">
                <a:latin typeface="Calibri" charset="0"/>
                <a:ea typeface="ＭＳ Ｐゴシック" charset="0"/>
              </a:rPr>
              <a:t> </a:t>
            </a:r>
          </a:p>
          <a:p>
            <a:pPr lvl="2" eaLnBrk="1" hangingPunct="1"/>
            <a:endParaRPr lang="en-US" sz="1800" dirty="0">
              <a:latin typeface="Calibri" charset="0"/>
              <a:ea typeface="ＭＳ Ｐゴシック" charset="0"/>
            </a:endParaRPr>
          </a:p>
          <a:p>
            <a:pPr lvl="2" eaLnBrk="1" hangingPunct="1"/>
            <a:endParaRPr lang="en-US" sz="1800" dirty="0">
              <a:latin typeface="Calibri" charset="0"/>
              <a:ea typeface="ＭＳ Ｐゴシック" charset="0"/>
            </a:endParaRPr>
          </a:p>
          <a:p>
            <a:pPr lvl="2" eaLnBrk="1" hangingPunct="1"/>
            <a:endParaRPr lang="en-US" sz="1800" dirty="0">
              <a:latin typeface="Calibri" charset="0"/>
              <a:ea typeface="ＭＳ Ｐゴシック" charset="0"/>
            </a:endParaRPr>
          </a:p>
          <a:p>
            <a:pPr lvl="2" eaLnBrk="1" hangingPunct="1"/>
            <a:endParaRPr lang="en-US" dirty="0">
              <a:latin typeface="Calibri" charset="0"/>
              <a:ea typeface="ＭＳ Ｐゴシック" charset="0"/>
            </a:endParaRPr>
          </a:p>
        </p:txBody>
      </p:sp>
      <p:pic>
        <p:nvPicPr>
          <p:cNvPr id="54275" name="Picture 1" descr="router-ic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6107113"/>
            <a:ext cx="996950" cy="6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4" descr="router-ic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50" y="5200650"/>
            <a:ext cx="908050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5" descr="router-ic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5891213"/>
            <a:ext cx="996950" cy="6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8" name="TextBox 2"/>
          <p:cNvSpPr txBox="1">
            <a:spLocks noChangeArrowheads="1"/>
          </p:cNvSpPr>
          <p:nvPr/>
        </p:nvSpPr>
        <p:spPr bwMode="auto">
          <a:xfrm>
            <a:off x="2239963" y="6407150"/>
            <a:ext cx="20066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latin typeface="Arial" charset="0"/>
                <a:cs typeface="Arial" charset="0"/>
              </a:rPr>
              <a:t>10.0.0.0/8  (1,2,3)</a:t>
            </a:r>
          </a:p>
        </p:txBody>
      </p:sp>
      <p:sp>
        <p:nvSpPr>
          <p:cNvPr id="54279" name="TextBox 7"/>
          <p:cNvSpPr txBox="1">
            <a:spLocks noChangeArrowheads="1"/>
          </p:cNvSpPr>
          <p:nvPr/>
        </p:nvSpPr>
        <p:spPr bwMode="auto">
          <a:xfrm>
            <a:off x="1160463" y="5767388"/>
            <a:ext cx="6969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latin typeface="Arial" charset="0"/>
                <a:cs typeface="Arial" charset="0"/>
              </a:rPr>
              <a:t>AS 3</a:t>
            </a:r>
          </a:p>
        </p:txBody>
      </p:sp>
      <p:sp>
        <p:nvSpPr>
          <p:cNvPr id="54280" name="TextBox 8"/>
          <p:cNvSpPr txBox="1">
            <a:spLocks noChangeArrowheads="1"/>
          </p:cNvSpPr>
          <p:nvPr/>
        </p:nvSpPr>
        <p:spPr bwMode="auto">
          <a:xfrm>
            <a:off x="3968750" y="4768850"/>
            <a:ext cx="954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0000"/>
                </a:solidFill>
                <a:latin typeface="Arial" charset="0"/>
                <a:cs typeface="Arial" charset="0"/>
              </a:rPr>
              <a:t>AS 666</a:t>
            </a:r>
          </a:p>
        </p:txBody>
      </p:sp>
      <p:sp>
        <p:nvSpPr>
          <p:cNvPr id="54281" name="TextBox 9"/>
          <p:cNvSpPr txBox="1">
            <a:spLocks noChangeArrowheads="1"/>
          </p:cNvSpPr>
          <p:nvPr/>
        </p:nvSpPr>
        <p:spPr bwMode="auto">
          <a:xfrm>
            <a:off x="4832350" y="5200650"/>
            <a:ext cx="3559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0000"/>
                </a:solidFill>
                <a:latin typeface="Arial" charset="0"/>
                <a:cs typeface="Arial" charset="0"/>
              </a:rPr>
              <a:t>10.0.1.0/24 (1,666) NO EXPORT</a:t>
            </a:r>
          </a:p>
        </p:txBody>
      </p:sp>
      <p:cxnSp>
        <p:nvCxnSpPr>
          <p:cNvPr id="7" name="Straight Arrow Connector 6"/>
          <p:cNvCxnSpPr>
            <a:stCxn id="54275" idx="3"/>
            <a:endCxn id="54277" idx="1"/>
          </p:cNvCxnSpPr>
          <p:nvPr/>
        </p:nvCxnSpPr>
        <p:spPr>
          <a:xfrm flipV="1">
            <a:off x="1968500" y="6221413"/>
            <a:ext cx="3611563" cy="215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54276" idx="3"/>
            <a:endCxn id="54277" idx="1"/>
          </p:cNvCxnSpPr>
          <p:nvPr/>
        </p:nvCxnSpPr>
        <p:spPr>
          <a:xfrm>
            <a:off x="4660900" y="5502275"/>
            <a:ext cx="919163" cy="719138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284" name="TextBox 15"/>
          <p:cNvSpPr txBox="1">
            <a:spLocks noChangeArrowheads="1"/>
          </p:cNvSpPr>
          <p:nvPr/>
        </p:nvSpPr>
        <p:spPr bwMode="auto">
          <a:xfrm>
            <a:off x="6272213" y="5632450"/>
            <a:ext cx="698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latin typeface="Arial" charset="0"/>
                <a:cs typeface="Arial" charset="0"/>
              </a:rPr>
              <a:t>AS 4</a:t>
            </a:r>
          </a:p>
        </p:txBody>
      </p:sp>
      <p:sp>
        <p:nvSpPr>
          <p:cNvPr id="54285" name="TextBox 16"/>
          <p:cNvSpPr txBox="1">
            <a:spLocks noChangeArrowheads="1"/>
          </p:cNvSpPr>
          <p:nvPr/>
        </p:nvSpPr>
        <p:spPr bwMode="auto">
          <a:xfrm>
            <a:off x="6488113" y="6424613"/>
            <a:ext cx="23288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latin typeface="Arial" charset="0"/>
                <a:cs typeface="Arial" charset="0"/>
              </a:rPr>
              <a:t>10.0.0.0/16  (1,2,3,4)</a:t>
            </a:r>
          </a:p>
        </p:txBody>
      </p:sp>
      <p:sp>
        <p:nvSpPr>
          <p:cNvPr id="54286" name="TextBox 20"/>
          <p:cNvSpPr txBox="1">
            <a:spLocks noChangeArrowheads="1"/>
          </p:cNvSpPr>
          <p:nvPr/>
        </p:nvSpPr>
        <p:spPr bwMode="auto">
          <a:xfrm>
            <a:off x="1087438" y="4984750"/>
            <a:ext cx="21351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latin typeface="Arial" charset="0"/>
                <a:cs typeface="Arial" charset="0"/>
              </a:rPr>
              <a:t>Routing attack on</a:t>
            </a:r>
          </a:p>
          <a:p>
            <a:pPr eaLnBrk="1" hangingPunct="1"/>
            <a:r>
              <a:rPr lang="en-US" sz="1800" b="1">
                <a:latin typeface="Arial" charset="0"/>
                <a:cs typeface="Arial" charset="0"/>
              </a:rPr>
              <a:t>10.0.1.0/24</a:t>
            </a:r>
          </a:p>
        </p:txBody>
      </p:sp>
      <p:cxnSp>
        <p:nvCxnSpPr>
          <p:cNvPr id="24" name="Straight Arrow Connector 23"/>
          <p:cNvCxnSpPr>
            <a:stCxn id="54277" idx="3"/>
          </p:cNvCxnSpPr>
          <p:nvPr/>
        </p:nvCxnSpPr>
        <p:spPr>
          <a:xfrm>
            <a:off x="6577013" y="6221413"/>
            <a:ext cx="1352550" cy="603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288" name="TextBox 16"/>
          <p:cNvSpPr txBox="1">
            <a:spLocks noChangeArrowheads="1"/>
          </p:cNvSpPr>
          <p:nvPr/>
        </p:nvSpPr>
        <p:spPr bwMode="auto">
          <a:xfrm rot="-1111908">
            <a:off x="1665288" y="2963496"/>
            <a:ext cx="5616575" cy="83099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smtClean="0">
                <a:latin typeface="AhnbergHand" charset="0"/>
                <a:cs typeface="AhnbergHand" charset="0"/>
              </a:rPr>
              <a:t>Unfortunately, this </a:t>
            </a:r>
            <a:r>
              <a:rPr lang="en-US" dirty="0">
                <a:latin typeface="AhnbergHand" charset="0"/>
                <a:cs typeface="AhnbergHand" charset="0"/>
              </a:rPr>
              <a:t>could well be rocket science!</a:t>
            </a:r>
          </a:p>
        </p:txBody>
      </p:sp>
    </p:spTree>
    <p:extLst>
      <p:ext uri="{BB962C8B-B14F-4D97-AF65-F5344CB8AC3E}">
        <p14:creationId xmlns:p14="http://schemas.microsoft.com/office/powerpoint/2010/main" val="9806739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88913"/>
            <a:ext cx="8686800" cy="4525962"/>
          </a:xfrm>
        </p:spPr>
        <p:txBody>
          <a:bodyPr/>
          <a:lstStyle/>
          <a:p>
            <a:pPr algn="ctr" eaLnBrk="1" hangingPunct="1">
              <a:buFont typeface="Wingdings" charset="0"/>
              <a:buNone/>
            </a:pPr>
            <a:r>
              <a:rPr lang="en-US" sz="3200">
                <a:solidFill>
                  <a:srgbClr val="953735"/>
                </a:solidFill>
                <a:latin typeface="Powderfinger Type" charset="0"/>
                <a:ea typeface="ＭＳ Ｐゴシック" charset="0"/>
                <a:cs typeface="Powderfinger Type" charset="0"/>
              </a:rPr>
              <a:t>	</a:t>
            </a:r>
            <a:endParaRPr lang="en-US" sz="5400" b="1">
              <a:solidFill>
                <a:srgbClr val="953735"/>
              </a:solidFill>
              <a:latin typeface="Max's Handwritin" charset="0"/>
              <a:ea typeface="ＭＳ Ｐゴシック" charset="0"/>
              <a:cs typeface="Max's Handwritin" charset="0"/>
            </a:endParaRPr>
          </a:p>
          <a:p>
            <a:pPr algn="ctr" eaLnBrk="1" hangingPunct="1">
              <a:buFont typeface="Wingdings" charset="0"/>
              <a:buNone/>
            </a:pPr>
            <a:r>
              <a:rPr lang="en-US" sz="5400" b="1">
                <a:solidFill>
                  <a:srgbClr val="953735"/>
                </a:solidFill>
                <a:latin typeface="Max's Handwritin" charset="0"/>
                <a:ea typeface="ＭＳ Ｐゴシック" charset="0"/>
                <a:cs typeface="Max's Handwritin" charset="0"/>
              </a:rPr>
              <a:t> </a:t>
            </a:r>
            <a:r>
              <a:rPr lang="en-US" sz="5400" b="1">
                <a:solidFill>
                  <a:srgbClr val="000000"/>
                </a:solidFill>
                <a:latin typeface="Max's Handwritin" charset="0"/>
                <a:ea typeface="ＭＳ Ｐゴシック" charset="0"/>
                <a:cs typeface="Max's Handwritin" charset="0"/>
              </a:rPr>
              <a:t>Can we “tweak” BGP so that it can detect the difference between good and evil, and only advertise and propagate the “good” routes?</a:t>
            </a:r>
          </a:p>
        </p:txBody>
      </p:sp>
    </p:spTree>
    <p:extLst>
      <p:ext uri="{BB962C8B-B14F-4D97-AF65-F5344CB8AC3E}">
        <p14:creationId xmlns:p14="http://schemas.microsoft.com/office/powerpoint/2010/main" val="32156421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Powderfinger Type" charset="0"/>
                <a:ea typeface="ＭＳ Ｐゴシック" charset="0"/>
              </a:rPr>
              <a:t>Routing Security</a:t>
            </a:r>
          </a:p>
        </p:txBody>
      </p:sp>
      <p:sp>
        <p:nvSpPr>
          <p:cNvPr id="5632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500">
                <a:latin typeface="Calibri" charset="0"/>
                <a:ea typeface="ＭＳ Ｐゴシック" charset="0"/>
              </a:rPr>
              <a:t>The basic routing payload security questions that need to be answered are: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b="1">
                <a:solidFill>
                  <a:srgbClr val="953735"/>
                </a:solidFill>
                <a:latin typeface="Calibri" charset="0"/>
                <a:ea typeface="ＭＳ Ｐゴシック" charset="0"/>
              </a:rPr>
              <a:t>Who</a:t>
            </a:r>
            <a:r>
              <a:rPr lang="en-US" sz="2400">
                <a:solidFill>
                  <a:srgbClr val="953735"/>
                </a:solidFill>
                <a:latin typeface="Calibri" charset="0"/>
                <a:ea typeface="ＭＳ Ｐゴシック" charset="0"/>
              </a:rPr>
              <a:t> </a:t>
            </a:r>
            <a:r>
              <a:rPr lang="en-US" sz="2400">
                <a:latin typeface="Calibri" charset="0"/>
                <a:ea typeface="ＭＳ Ｐゴシック" charset="0"/>
              </a:rPr>
              <a:t>injected this address prefix into the network?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>
                <a:latin typeface="Calibri" charset="0"/>
                <a:ea typeface="ＭＳ Ｐゴシック" charset="0"/>
              </a:rPr>
              <a:t>Did they have the necessary </a:t>
            </a:r>
            <a:r>
              <a:rPr lang="en-US" sz="2400" b="1">
                <a:solidFill>
                  <a:srgbClr val="953735"/>
                </a:solidFill>
                <a:latin typeface="Calibri" charset="0"/>
                <a:ea typeface="ＭＳ Ｐゴシック" charset="0"/>
              </a:rPr>
              <a:t>credentials</a:t>
            </a:r>
            <a:r>
              <a:rPr lang="en-US" sz="2400">
                <a:solidFill>
                  <a:srgbClr val="953735"/>
                </a:solidFill>
                <a:latin typeface="Calibri" charset="0"/>
                <a:ea typeface="ＭＳ Ｐゴシック" charset="0"/>
              </a:rPr>
              <a:t> </a:t>
            </a:r>
            <a:r>
              <a:rPr lang="en-US" sz="2400">
                <a:latin typeface="Calibri" charset="0"/>
                <a:ea typeface="ＭＳ Ｐゴシック" charset="0"/>
              </a:rPr>
              <a:t>to inject this address prefix? Is this a valid address prefix?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>
                <a:latin typeface="Calibri" charset="0"/>
                <a:ea typeface="ＭＳ Ｐゴシック" charset="0"/>
              </a:rPr>
              <a:t>Is the forwarding path to reach this address prefix </a:t>
            </a:r>
            <a:r>
              <a:rPr lang="en-US" sz="2400" b="1">
                <a:solidFill>
                  <a:srgbClr val="953735"/>
                </a:solidFill>
                <a:latin typeface="Calibri" charset="0"/>
                <a:ea typeface="ＭＳ Ｐゴシック" charset="0"/>
              </a:rPr>
              <a:t>trustable</a:t>
            </a:r>
            <a:r>
              <a:rPr lang="en-US" sz="2400">
                <a:latin typeface="Calibri" charset="0"/>
                <a:ea typeface="ＭＳ Ｐゴシック" charset="0"/>
              </a:rPr>
              <a:t>?</a:t>
            </a:r>
          </a:p>
          <a:p>
            <a:pPr eaLnBrk="1" hangingPunct="1">
              <a:lnSpc>
                <a:spcPct val="80000"/>
              </a:lnSpc>
            </a:pPr>
            <a:r>
              <a:rPr lang="en-US" sz="2800">
                <a:latin typeface="Calibri" charset="0"/>
                <a:ea typeface="ＭＳ Ｐゴシック" charset="0"/>
              </a:rPr>
              <a:t>And can these questions be answered by any BGP speaker quickly and cheaply?</a:t>
            </a:r>
          </a:p>
          <a:p>
            <a:pPr lvl="1" eaLnBrk="1" hangingPunct="1">
              <a:lnSpc>
                <a:spcPct val="80000"/>
              </a:lnSpc>
            </a:pPr>
            <a:endParaRPr lang="en-US" sz="2400"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1565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Powderfinger Type" charset="0"/>
                <a:ea typeface="ＭＳ Ｐゴシック" charset="0"/>
              </a:rPr>
              <a:t>A (random) BGP Update</a:t>
            </a:r>
          </a:p>
        </p:txBody>
      </p:sp>
      <p:sp>
        <p:nvSpPr>
          <p:cNvPr id="5734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sz="2400">
                <a:latin typeface="Calibri" charset="0"/>
                <a:ea typeface="ＭＳ Ｐゴシック" charset="0"/>
              </a:rPr>
              <a:t>2015/01/26 00:03:35 rcvd UPDATE w/ attr: </a:t>
            </a:r>
          </a:p>
          <a:p>
            <a:pPr>
              <a:buFont typeface="Arial" charset="0"/>
              <a:buNone/>
            </a:pPr>
            <a:r>
              <a:rPr lang="en-US" sz="2400">
                <a:latin typeface="Calibri" charset="0"/>
                <a:ea typeface="ＭＳ Ｐゴシック" charset="0"/>
              </a:rPr>
              <a:t>	nexthop 203.119.76.3, origin i, path 4608 1221 4637 3561 3356 4657 4773</a:t>
            </a:r>
          </a:p>
          <a:p>
            <a:pPr>
              <a:buFont typeface="Arial" charset="0"/>
              <a:buNone/>
            </a:pPr>
            <a:r>
              <a:rPr lang="en-US" sz="2400">
                <a:latin typeface="Calibri" charset="0"/>
                <a:ea typeface="ＭＳ Ｐゴシック" charset="0"/>
              </a:rPr>
              <a:t>	124.197.64.0/19</a:t>
            </a:r>
          </a:p>
          <a:p>
            <a:pPr>
              <a:buFont typeface="Arial" charset="0"/>
              <a:buNone/>
            </a:pPr>
            <a:endParaRPr lang="en-US" sz="2400">
              <a:latin typeface="Calibri" charset="0"/>
              <a:ea typeface="ＭＳ Ｐゴシック" charset="0"/>
            </a:endParaRPr>
          </a:p>
          <a:p>
            <a:pPr>
              <a:buFont typeface="Arial" charset="0"/>
              <a:buNone/>
            </a:pPr>
            <a:endParaRPr lang="en-US" sz="2400"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580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Powderfinger Type" charset="0"/>
                <a:ea typeface="ＭＳ Ｐゴシック" charset="0"/>
              </a:rPr>
              <a:t>BGP Update Validation</a:t>
            </a:r>
          </a:p>
        </p:txBody>
      </p:sp>
      <p:sp>
        <p:nvSpPr>
          <p:cNvPr id="5120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sz="2400" dirty="0" smtClean="0">
                <a:latin typeface="Calibri" charset="0"/>
                <a:ea typeface="ＭＳ Ｐゴシック" charset="0"/>
              </a:rPr>
              <a:t>2015/</a:t>
            </a:r>
            <a:r>
              <a:rPr lang="en-US" sz="2400" dirty="0">
                <a:latin typeface="Calibri" charset="0"/>
                <a:ea typeface="ＭＳ Ｐゴシック" charset="0"/>
              </a:rPr>
              <a:t>01/26 00:03:35 rcvd UPDATE w/ </a:t>
            </a:r>
            <a:r>
              <a:rPr lang="en-US" sz="2400" dirty="0" err="1">
                <a:latin typeface="Calibri" charset="0"/>
                <a:ea typeface="ＭＳ Ｐゴシック" charset="0"/>
              </a:rPr>
              <a:t>attr</a:t>
            </a:r>
            <a:r>
              <a:rPr lang="en-US" sz="2400" dirty="0">
                <a:latin typeface="Calibri" charset="0"/>
                <a:ea typeface="ＭＳ Ｐゴシック" charset="0"/>
              </a:rPr>
              <a:t>: </a:t>
            </a:r>
          </a:p>
          <a:p>
            <a:pPr>
              <a:buFont typeface="Arial" charset="0"/>
              <a:buNone/>
              <a:defRPr/>
            </a:pPr>
            <a:r>
              <a:rPr lang="en-US" sz="2400" dirty="0">
                <a:latin typeface="Calibri" charset="0"/>
                <a:ea typeface="ＭＳ Ｐゴシック" charset="0"/>
              </a:rPr>
              <a:t>	</a:t>
            </a:r>
            <a:r>
              <a:rPr lang="en-US" sz="2400" dirty="0" err="1">
                <a:latin typeface="Calibri" charset="0"/>
                <a:ea typeface="ＭＳ Ｐゴシック" charset="0"/>
              </a:rPr>
              <a:t>nexthop</a:t>
            </a:r>
            <a:r>
              <a:rPr lang="en-US" sz="2400" dirty="0">
                <a:latin typeface="Calibri" charset="0"/>
                <a:ea typeface="ＭＳ Ｐゴシック" charset="0"/>
              </a:rPr>
              <a:t> 203.119.76.3, origin </a:t>
            </a:r>
            <a:r>
              <a:rPr lang="en-US" sz="2400" dirty="0" err="1">
                <a:latin typeface="Calibri" charset="0"/>
                <a:ea typeface="ＭＳ Ｐゴシック" charset="0"/>
              </a:rPr>
              <a:t>i</a:t>
            </a:r>
            <a:r>
              <a:rPr lang="en-US" sz="2400" dirty="0">
                <a:latin typeface="Calibri" charset="0"/>
                <a:ea typeface="ＭＳ Ｐゴシック" charset="0"/>
              </a:rPr>
              <a:t>, path 4608 1221 4637 3561 3356 4657 4773</a:t>
            </a:r>
          </a:p>
          <a:p>
            <a:pPr>
              <a:buFont typeface="Arial" charset="0"/>
              <a:buNone/>
              <a:defRPr/>
            </a:pPr>
            <a:r>
              <a:rPr lang="en-US" sz="2400" dirty="0">
                <a:latin typeface="Calibri" charset="0"/>
                <a:ea typeface="ＭＳ Ｐゴシック" charset="0"/>
              </a:rPr>
              <a:t>	124.197.64.0/19</a:t>
            </a:r>
          </a:p>
          <a:p>
            <a:pPr>
              <a:buFont typeface="Arial" charset="0"/>
              <a:buNone/>
              <a:defRPr/>
            </a:pPr>
            <a:endParaRPr lang="en-US" sz="2400" dirty="0">
              <a:latin typeface="Calibri" charset="0"/>
              <a:ea typeface="ＭＳ Ｐゴシック" charset="0"/>
            </a:endParaRPr>
          </a:p>
          <a:p>
            <a:pPr marL="0" indent="0">
              <a:buFont typeface="Arial" charset="0"/>
              <a:buNone/>
              <a:defRPr/>
            </a:pPr>
            <a:r>
              <a:rPr lang="en-US" sz="2400" dirty="0" smtClean="0">
                <a:solidFill>
                  <a:srgbClr val="943A34"/>
                </a:solidFill>
                <a:latin typeface="Calibri" charset="0"/>
                <a:ea typeface="ＭＳ Ｐゴシック" charset="0"/>
              </a:rPr>
              <a:t>Is </a:t>
            </a:r>
            <a:r>
              <a:rPr lang="en-US" sz="2400" dirty="0">
                <a:solidFill>
                  <a:srgbClr val="943A34"/>
                </a:solidFill>
                <a:latin typeface="Calibri" charset="0"/>
                <a:ea typeface="ＭＳ Ｐゴシック" charset="0"/>
              </a:rPr>
              <a:t>124.197.64.0/19 a “valid” prefix?</a:t>
            </a:r>
          </a:p>
          <a:p>
            <a:pPr>
              <a:buFont typeface="Arial" charset="0"/>
              <a:buNone/>
              <a:defRPr/>
            </a:pPr>
            <a:endParaRPr lang="en-US" sz="2400" dirty="0">
              <a:latin typeface="Calibri" charset="0"/>
              <a:ea typeface="ＭＳ Ｐゴシック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rot="5400000" flipH="1" flipV="1">
            <a:off x="1219201" y="3581400"/>
            <a:ext cx="609600" cy="31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42225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Powderfinger Type" charset="0"/>
                <a:ea typeface="ＭＳ Ｐゴシック" charset="0"/>
              </a:rPr>
              <a:t>BGP Update Validation</a:t>
            </a:r>
          </a:p>
        </p:txBody>
      </p:sp>
      <p:sp>
        <p:nvSpPr>
          <p:cNvPr id="5222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sz="2400" dirty="0" smtClean="0">
                <a:latin typeface="Calibri" charset="0"/>
                <a:ea typeface="ＭＳ Ｐゴシック" charset="0"/>
              </a:rPr>
              <a:t>2015/</a:t>
            </a:r>
            <a:r>
              <a:rPr lang="en-US" sz="2400" dirty="0">
                <a:latin typeface="Calibri" charset="0"/>
                <a:ea typeface="ＭＳ Ｐゴシック" charset="0"/>
              </a:rPr>
              <a:t>01/26 00:03:35 rcvd UPDATE w/ </a:t>
            </a:r>
            <a:r>
              <a:rPr lang="en-US" sz="2400" dirty="0" err="1">
                <a:latin typeface="Calibri" charset="0"/>
                <a:ea typeface="ＭＳ Ｐゴシック" charset="0"/>
              </a:rPr>
              <a:t>attr</a:t>
            </a:r>
            <a:r>
              <a:rPr lang="en-US" sz="2400" dirty="0">
                <a:latin typeface="Calibri" charset="0"/>
                <a:ea typeface="ＭＳ Ｐゴシック" charset="0"/>
              </a:rPr>
              <a:t>: </a:t>
            </a:r>
          </a:p>
          <a:p>
            <a:pPr>
              <a:buFont typeface="Arial" charset="0"/>
              <a:buNone/>
              <a:defRPr/>
            </a:pPr>
            <a:r>
              <a:rPr lang="en-US" sz="2400" dirty="0">
                <a:latin typeface="Calibri" charset="0"/>
                <a:ea typeface="ＭＳ Ｐゴシック" charset="0"/>
              </a:rPr>
              <a:t>	</a:t>
            </a:r>
            <a:r>
              <a:rPr lang="en-US" sz="2400" dirty="0" err="1">
                <a:latin typeface="Calibri" charset="0"/>
                <a:ea typeface="ＭＳ Ｐゴシック" charset="0"/>
              </a:rPr>
              <a:t>nexthop</a:t>
            </a:r>
            <a:r>
              <a:rPr lang="en-US" sz="2400" dirty="0">
                <a:latin typeface="Calibri" charset="0"/>
                <a:ea typeface="ＭＳ Ｐゴシック" charset="0"/>
              </a:rPr>
              <a:t> 203.119.76.3, origin </a:t>
            </a:r>
            <a:r>
              <a:rPr lang="en-US" sz="2400" dirty="0" err="1">
                <a:latin typeface="Calibri" charset="0"/>
                <a:ea typeface="ＭＳ Ｐゴシック" charset="0"/>
              </a:rPr>
              <a:t>i</a:t>
            </a:r>
            <a:r>
              <a:rPr lang="en-US" sz="2400" dirty="0">
                <a:latin typeface="Calibri" charset="0"/>
                <a:ea typeface="ＭＳ Ｐゴシック" charset="0"/>
              </a:rPr>
              <a:t>, path 4608 1221 4637 3561 3356 4657 4773</a:t>
            </a:r>
          </a:p>
          <a:p>
            <a:pPr>
              <a:buFont typeface="Arial" charset="0"/>
              <a:buNone/>
              <a:defRPr/>
            </a:pPr>
            <a:r>
              <a:rPr lang="en-US" sz="2400" dirty="0">
                <a:latin typeface="Calibri" charset="0"/>
                <a:ea typeface="ＭＳ Ｐゴシック" charset="0"/>
              </a:rPr>
              <a:t>	124.197.64.0/19</a:t>
            </a:r>
          </a:p>
          <a:p>
            <a:pPr>
              <a:buFont typeface="Arial" charset="0"/>
              <a:buNone/>
              <a:defRPr/>
            </a:pPr>
            <a:endParaRPr lang="en-US" sz="2400" dirty="0">
              <a:latin typeface="Calibri" charset="0"/>
              <a:ea typeface="ＭＳ Ｐゴシック" charset="0"/>
            </a:endParaRPr>
          </a:p>
          <a:p>
            <a:pPr marL="0" indent="0">
              <a:buFont typeface="Arial" charset="0"/>
              <a:buNone/>
              <a:defRPr/>
            </a:pPr>
            <a:r>
              <a:rPr lang="en-US" sz="2400" dirty="0" smtClean="0">
                <a:solidFill>
                  <a:srgbClr val="943A34"/>
                </a:solidFill>
                <a:latin typeface="Calibri" charset="0"/>
                <a:ea typeface="ＭＳ Ｐゴシック" charset="0"/>
              </a:rPr>
              <a:t>Is </a:t>
            </a:r>
            <a:r>
              <a:rPr lang="en-US" sz="2400" dirty="0">
                <a:solidFill>
                  <a:srgbClr val="943A34"/>
                </a:solidFill>
                <a:latin typeface="Calibri" charset="0"/>
                <a:ea typeface="ＭＳ Ｐゴシック" charset="0"/>
              </a:rPr>
              <a:t>124.197.64.0/19 a “valid” prefix?</a:t>
            </a:r>
          </a:p>
          <a:p>
            <a:pPr marL="0" indent="0">
              <a:buFont typeface="Arial" charset="0"/>
              <a:buNone/>
              <a:defRPr/>
            </a:pPr>
            <a:r>
              <a:rPr lang="en-US" sz="2400" dirty="0">
                <a:solidFill>
                  <a:srgbClr val="943A34"/>
                </a:solidFill>
                <a:latin typeface="Calibri" charset="0"/>
                <a:ea typeface="ＭＳ Ｐゴシック" charset="0"/>
              </a:rPr>
              <a:t>I</a:t>
            </a:r>
            <a:r>
              <a:rPr lang="en-US" sz="2400" dirty="0" smtClean="0">
                <a:solidFill>
                  <a:srgbClr val="943A34"/>
                </a:solidFill>
                <a:latin typeface="Calibri" charset="0"/>
                <a:ea typeface="ＭＳ Ｐゴシック" charset="0"/>
              </a:rPr>
              <a:t>s </a:t>
            </a:r>
            <a:r>
              <a:rPr lang="en-US" sz="2400" dirty="0">
                <a:solidFill>
                  <a:srgbClr val="943A34"/>
                </a:solidFill>
                <a:latin typeface="Calibri" charset="0"/>
                <a:ea typeface="ＭＳ Ｐゴシック" charset="0"/>
              </a:rPr>
              <a:t>AS4773 a “valid” ASN?</a:t>
            </a:r>
          </a:p>
          <a:p>
            <a:pPr>
              <a:buFont typeface="Arial" charset="0"/>
              <a:buNone/>
              <a:defRPr/>
            </a:pPr>
            <a:endParaRPr lang="en-US" sz="2400" dirty="0">
              <a:latin typeface="Calibri" charset="0"/>
              <a:ea typeface="ＭＳ Ｐゴシック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rot="5400000" flipH="1" flipV="1">
            <a:off x="1219201" y="3581400"/>
            <a:ext cx="609600" cy="31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5400000" flipH="1" flipV="1">
            <a:off x="1333500" y="3162300"/>
            <a:ext cx="1447800" cy="762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99804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Powderfinger Type" charset="0"/>
                <a:ea typeface="ＭＳ Ｐゴシック" charset="0"/>
              </a:rPr>
              <a:t>BGP Update Validation</a:t>
            </a:r>
          </a:p>
        </p:txBody>
      </p:sp>
      <p:sp>
        <p:nvSpPr>
          <p:cNvPr id="5325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sz="2400" dirty="0" smtClean="0">
                <a:latin typeface="Calibri" charset="0"/>
                <a:ea typeface="ＭＳ Ｐゴシック" charset="0"/>
              </a:rPr>
              <a:t>2015/</a:t>
            </a:r>
            <a:r>
              <a:rPr lang="en-US" sz="2400" dirty="0">
                <a:latin typeface="Calibri" charset="0"/>
                <a:ea typeface="ＭＳ Ｐゴシック" charset="0"/>
              </a:rPr>
              <a:t>01/26 00:03:35 rcvd UPDATE w/ </a:t>
            </a:r>
            <a:r>
              <a:rPr lang="en-US" sz="2400" dirty="0" err="1">
                <a:latin typeface="Calibri" charset="0"/>
                <a:ea typeface="ＭＳ Ｐゴシック" charset="0"/>
              </a:rPr>
              <a:t>attr</a:t>
            </a:r>
            <a:r>
              <a:rPr lang="en-US" sz="2400" dirty="0">
                <a:latin typeface="Calibri" charset="0"/>
                <a:ea typeface="ＭＳ Ｐゴシック" charset="0"/>
              </a:rPr>
              <a:t>: </a:t>
            </a:r>
          </a:p>
          <a:p>
            <a:pPr>
              <a:buFont typeface="Arial" charset="0"/>
              <a:buNone/>
              <a:defRPr/>
            </a:pPr>
            <a:r>
              <a:rPr lang="en-US" sz="2400" dirty="0">
                <a:latin typeface="Calibri" charset="0"/>
                <a:ea typeface="ＭＳ Ｐゴシック" charset="0"/>
              </a:rPr>
              <a:t>	</a:t>
            </a:r>
            <a:r>
              <a:rPr lang="en-US" sz="2400" dirty="0" err="1">
                <a:latin typeface="Calibri" charset="0"/>
                <a:ea typeface="ＭＳ Ｐゴシック" charset="0"/>
              </a:rPr>
              <a:t>nexthop</a:t>
            </a:r>
            <a:r>
              <a:rPr lang="en-US" sz="2400" dirty="0">
                <a:latin typeface="Calibri" charset="0"/>
                <a:ea typeface="ＭＳ Ｐゴシック" charset="0"/>
              </a:rPr>
              <a:t> 203.119.76.3, origin </a:t>
            </a:r>
            <a:r>
              <a:rPr lang="en-US" sz="2400" dirty="0" err="1">
                <a:latin typeface="Calibri" charset="0"/>
                <a:ea typeface="ＭＳ Ｐゴシック" charset="0"/>
              </a:rPr>
              <a:t>i</a:t>
            </a:r>
            <a:r>
              <a:rPr lang="en-US" sz="2400" dirty="0">
                <a:latin typeface="Calibri" charset="0"/>
                <a:ea typeface="ＭＳ Ｐゴシック" charset="0"/>
              </a:rPr>
              <a:t>, path 4608 1221 4637 3561 3356 4657 4773</a:t>
            </a:r>
          </a:p>
          <a:p>
            <a:pPr>
              <a:buFont typeface="Arial" charset="0"/>
              <a:buNone/>
              <a:defRPr/>
            </a:pPr>
            <a:r>
              <a:rPr lang="en-US" sz="2400" dirty="0">
                <a:latin typeface="Calibri" charset="0"/>
                <a:ea typeface="ＭＳ Ｐゴシック" charset="0"/>
              </a:rPr>
              <a:t>	124.197.64.0/19</a:t>
            </a:r>
          </a:p>
          <a:p>
            <a:pPr>
              <a:buFont typeface="Arial" charset="0"/>
              <a:buNone/>
              <a:defRPr/>
            </a:pPr>
            <a:endParaRPr lang="en-US" sz="2400" dirty="0">
              <a:latin typeface="Calibri" charset="0"/>
              <a:ea typeface="ＭＳ Ｐゴシック" charset="0"/>
            </a:endParaRPr>
          </a:p>
          <a:p>
            <a:pPr marL="0" indent="0">
              <a:buFont typeface="Arial" charset="0"/>
              <a:buNone/>
              <a:defRPr/>
            </a:pPr>
            <a:r>
              <a:rPr lang="en-US" sz="2400" dirty="0" smtClean="0">
                <a:solidFill>
                  <a:srgbClr val="943A34"/>
                </a:solidFill>
                <a:latin typeface="Calibri" charset="0"/>
                <a:ea typeface="ＭＳ Ｐゴシック" charset="0"/>
              </a:rPr>
              <a:t>Is </a:t>
            </a:r>
            <a:r>
              <a:rPr lang="en-US" sz="2400" dirty="0">
                <a:solidFill>
                  <a:srgbClr val="943A34"/>
                </a:solidFill>
                <a:latin typeface="Calibri" charset="0"/>
                <a:ea typeface="ＭＳ Ｐゴシック" charset="0"/>
              </a:rPr>
              <a:t>124.197.64.0/19 a “valid” prefix?</a:t>
            </a:r>
          </a:p>
          <a:p>
            <a:pPr marL="0" indent="0">
              <a:buFont typeface="Arial" charset="0"/>
              <a:buNone/>
              <a:defRPr/>
            </a:pPr>
            <a:r>
              <a:rPr lang="en-US" sz="2400" dirty="0" smtClean="0">
                <a:solidFill>
                  <a:srgbClr val="943A34"/>
                </a:solidFill>
                <a:latin typeface="Calibri" charset="0"/>
                <a:ea typeface="ＭＳ Ｐゴシック" charset="0"/>
              </a:rPr>
              <a:t>Is </a:t>
            </a:r>
            <a:r>
              <a:rPr lang="en-US" sz="2400" dirty="0">
                <a:solidFill>
                  <a:srgbClr val="943A34"/>
                </a:solidFill>
                <a:latin typeface="Calibri" charset="0"/>
                <a:ea typeface="ＭＳ Ｐゴシック" charset="0"/>
              </a:rPr>
              <a:t>AS4773 a “valid” ASN?</a:t>
            </a:r>
          </a:p>
          <a:p>
            <a:pPr marL="0" indent="0">
              <a:buFont typeface="Arial" charset="0"/>
              <a:buNone/>
              <a:defRPr/>
            </a:pPr>
            <a:r>
              <a:rPr lang="en-US" sz="2400" dirty="0" smtClean="0">
                <a:solidFill>
                  <a:srgbClr val="943A34"/>
                </a:solidFill>
                <a:latin typeface="Calibri" charset="0"/>
                <a:ea typeface="ＭＳ Ｐゴシック" charset="0"/>
              </a:rPr>
              <a:t>Is </a:t>
            </a:r>
            <a:r>
              <a:rPr lang="en-US" sz="2400" dirty="0">
                <a:solidFill>
                  <a:srgbClr val="943A34"/>
                </a:solidFill>
                <a:latin typeface="Calibri" charset="0"/>
                <a:ea typeface="ＭＳ Ｐゴシック" charset="0"/>
              </a:rPr>
              <a:t>4773 an “</a:t>
            </a:r>
            <a:r>
              <a:rPr lang="en-US" sz="2400" dirty="0" smtClean="0">
                <a:solidFill>
                  <a:srgbClr val="943A34"/>
                </a:solidFill>
                <a:latin typeface="Calibri" charset="0"/>
                <a:ea typeface="ＭＳ Ｐゴシック" charset="0"/>
              </a:rPr>
              <a:t>authorized” </a:t>
            </a:r>
            <a:r>
              <a:rPr lang="en-US" sz="2400" dirty="0">
                <a:solidFill>
                  <a:srgbClr val="943A34"/>
                </a:solidFill>
                <a:latin typeface="Calibri" charset="0"/>
                <a:ea typeface="ＭＳ Ｐゴシック" charset="0"/>
              </a:rPr>
              <a:t>AS </a:t>
            </a:r>
            <a:r>
              <a:rPr lang="en-US" sz="2400" dirty="0" smtClean="0">
                <a:solidFill>
                  <a:srgbClr val="943A34"/>
                </a:solidFill>
                <a:latin typeface="Calibri" charset="0"/>
                <a:ea typeface="ＭＳ Ｐゴシック" charset="0"/>
              </a:rPr>
              <a:t>that is permitted to </a:t>
            </a:r>
            <a:r>
              <a:rPr lang="en-US" sz="2400" dirty="0">
                <a:solidFill>
                  <a:srgbClr val="943A34"/>
                </a:solidFill>
                <a:latin typeface="Calibri" charset="0"/>
                <a:ea typeface="ＭＳ Ｐゴシック" charset="0"/>
              </a:rPr>
              <a:t>advertise a route to this prefix?</a:t>
            </a:r>
          </a:p>
          <a:p>
            <a:pPr>
              <a:buFont typeface="Arial" charset="0"/>
              <a:buNone/>
              <a:defRPr/>
            </a:pPr>
            <a:endParaRPr lang="en-US" sz="2400" dirty="0">
              <a:latin typeface="Calibri" charset="0"/>
              <a:ea typeface="ＭＳ Ｐゴシック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rot="5400000" flipH="1" flipV="1">
            <a:off x="1219201" y="3581400"/>
            <a:ext cx="609600" cy="31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5400000" flipH="1" flipV="1">
            <a:off x="1333500" y="3162300"/>
            <a:ext cx="1447800" cy="762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16200000" flipV="1">
            <a:off x="1943100" y="3695700"/>
            <a:ext cx="198120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58150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Powderfinger Type" charset="0"/>
                <a:ea typeface="ＭＳ Ｐゴシック" charset="0"/>
              </a:rPr>
              <a:t>BGP Update Validation</a:t>
            </a:r>
          </a:p>
        </p:txBody>
      </p:sp>
      <p:sp>
        <p:nvSpPr>
          <p:cNvPr id="54274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Font typeface="Arial" charset="0"/>
              <a:buNone/>
              <a:defRPr/>
            </a:pPr>
            <a:r>
              <a:rPr lang="en-US" sz="2400" dirty="0" smtClean="0">
                <a:latin typeface="Calibri" charset="0"/>
                <a:ea typeface="ＭＳ Ｐゴシック" charset="0"/>
              </a:rPr>
              <a:t>2015/</a:t>
            </a:r>
            <a:r>
              <a:rPr lang="en-US" sz="2400" dirty="0">
                <a:latin typeface="Calibri" charset="0"/>
                <a:ea typeface="ＭＳ Ｐゴシック" charset="0"/>
              </a:rPr>
              <a:t>01/26 00:03:35 rcvd UPDATE w/ </a:t>
            </a:r>
            <a:r>
              <a:rPr lang="en-US" sz="2400" dirty="0" err="1">
                <a:latin typeface="Calibri" charset="0"/>
                <a:ea typeface="ＭＳ Ｐゴシック" charset="0"/>
              </a:rPr>
              <a:t>attr</a:t>
            </a:r>
            <a:r>
              <a:rPr lang="en-US" sz="2400" dirty="0">
                <a:latin typeface="Calibri" charset="0"/>
                <a:ea typeface="ＭＳ Ｐゴシック" charset="0"/>
              </a:rPr>
              <a:t>: </a:t>
            </a:r>
          </a:p>
          <a:p>
            <a:pPr>
              <a:buFont typeface="Arial" charset="0"/>
              <a:buNone/>
              <a:defRPr/>
            </a:pPr>
            <a:r>
              <a:rPr lang="en-US" sz="2400" dirty="0">
                <a:latin typeface="Calibri" charset="0"/>
                <a:ea typeface="ＭＳ Ｐゴシック" charset="0"/>
              </a:rPr>
              <a:t>	</a:t>
            </a:r>
            <a:r>
              <a:rPr lang="en-US" sz="2400" dirty="0" err="1">
                <a:latin typeface="Calibri" charset="0"/>
                <a:ea typeface="ＭＳ Ｐゴシック" charset="0"/>
              </a:rPr>
              <a:t>nexthop</a:t>
            </a:r>
            <a:r>
              <a:rPr lang="en-US" sz="2400" dirty="0">
                <a:latin typeface="Calibri" charset="0"/>
                <a:ea typeface="ＭＳ Ｐゴシック" charset="0"/>
              </a:rPr>
              <a:t> 203.119.76.3, origin </a:t>
            </a:r>
            <a:r>
              <a:rPr lang="en-US" sz="2400" dirty="0" err="1">
                <a:latin typeface="Calibri" charset="0"/>
                <a:ea typeface="ＭＳ Ｐゴシック" charset="0"/>
              </a:rPr>
              <a:t>i</a:t>
            </a:r>
            <a:r>
              <a:rPr lang="en-US" sz="2400" dirty="0">
                <a:latin typeface="Calibri" charset="0"/>
                <a:ea typeface="ＭＳ Ｐゴシック" charset="0"/>
              </a:rPr>
              <a:t>, path 4608 1221 4637 3561 3356 4657 4773</a:t>
            </a:r>
          </a:p>
          <a:p>
            <a:pPr>
              <a:buFont typeface="Arial" charset="0"/>
              <a:buNone/>
              <a:defRPr/>
            </a:pPr>
            <a:r>
              <a:rPr lang="en-US" sz="2400" dirty="0">
                <a:latin typeface="Calibri" charset="0"/>
                <a:ea typeface="ＭＳ Ｐゴシック" charset="0"/>
              </a:rPr>
              <a:t>	124.197.64.0/19</a:t>
            </a:r>
          </a:p>
          <a:p>
            <a:pPr>
              <a:buFont typeface="Arial" charset="0"/>
              <a:buNone/>
              <a:defRPr/>
            </a:pPr>
            <a:endParaRPr lang="en-US" sz="2400" dirty="0">
              <a:latin typeface="Calibri" charset="0"/>
              <a:ea typeface="ＭＳ Ｐゴシック" charset="0"/>
            </a:endParaRPr>
          </a:p>
          <a:p>
            <a:pPr>
              <a:defRPr/>
            </a:pPr>
            <a:r>
              <a:rPr lang="en-US" sz="2400" dirty="0" smtClean="0">
                <a:solidFill>
                  <a:srgbClr val="943A34"/>
                </a:solidFill>
                <a:latin typeface="Calibri" charset="0"/>
                <a:ea typeface="ＭＳ Ｐゴシック" charset="0"/>
              </a:rPr>
              <a:t>Is </a:t>
            </a:r>
            <a:r>
              <a:rPr lang="en-US" sz="2400" dirty="0">
                <a:solidFill>
                  <a:srgbClr val="943A34"/>
                </a:solidFill>
                <a:latin typeface="Calibri" charset="0"/>
                <a:ea typeface="ＭＳ Ｐゴシック" charset="0"/>
              </a:rPr>
              <a:t>124.197.64.0/19 a “valid” prefix?</a:t>
            </a:r>
          </a:p>
          <a:p>
            <a:pPr>
              <a:defRPr/>
            </a:pPr>
            <a:r>
              <a:rPr lang="en-US" sz="2400" dirty="0" smtClean="0">
                <a:solidFill>
                  <a:srgbClr val="943A34"/>
                </a:solidFill>
                <a:latin typeface="Calibri" charset="0"/>
                <a:ea typeface="ＭＳ Ｐゴシック" charset="0"/>
              </a:rPr>
              <a:t>Is </a:t>
            </a:r>
            <a:r>
              <a:rPr lang="en-US" sz="2400" dirty="0">
                <a:solidFill>
                  <a:srgbClr val="943A34"/>
                </a:solidFill>
                <a:latin typeface="Calibri" charset="0"/>
                <a:ea typeface="ＭＳ Ｐゴシック" charset="0"/>
              </a:rPr>
              <a:t>AS4773 a “valid” ASN?</a:t>
            </a:r>
          </a:p>
          <a:p>
            <a:pPr>
              <a:defRPr/>
            </a:pPr>
            <a:r>
              <a:rPr lang="en-US" sz="2400" dirty="0" smtClean="0">
                <a:solidFill>
                  <a:srgbClr val="943A34"/>
                </a:solidFill>
                <a:latin typeface="Calibri" charset="0"/>
                <a:ea typeface="ＭＳ Ｐゴシック" charset="0"/>
              </a:rPr>
              <a:t>Is </a:t>
            </a:r>
            <a:r>
              <a:rPr lang="en-US" sz="2400" dirty="0">
                <a:solidFill>
                  <a:srgbClr val="943A34"/>
                </a:solidFill>
                <a:latin typeface="Calibri" charset="0"/>
                <a:ea typeface="ＭＳ Ｐゴシック" charset="0"/>
              </a:rPr>
              <a:t>4773 an “</a:t>
            </a:r>
            <a:r>
              <a:rPr lang="en-US" sz="2400" dirty="0" smtClean="0">
                <a:solidFill>
                  <a:srgbClr val="943A34"/>
                </a:solidFill>
                <a:latin typeface="Calibri" charset="0"/>
                <a:ea typeface="ＭＳ Ｐゴシック" charset="0"/>
              </a:rPr>
              <a:t>authorized” </a:t>
            </a:r>
            <a:r>
              <a:rPr lang="en-US" sz="2400" dirty="0">
                <a:solidFill>
                  <a:srgbClr val="943A34"/>
                </a:solidFill>
                <a:latin typeface="Calibri" charset="0"/>
                <a:ea typeface="ＭＳ Ｐゴシック" charset="0"/>
              </a:rPr>
              <a:t>AS </a:t>
            </a:r>
            <a:r>
              <a:rPr lang="en-US" sz="2400" dirty="0" smtClean="0">
                <a:solidFill>
                  <a:srgbClr val="943A34"/>
                </a:solidFill>
                <a:latin typeface="Calibri" charset="0"/>
                <a:ea typeface="ＭＳ Ｐゴシック" charset="0"/>
              </a:rPr>
              <a:t>that is permitted to </a:t>
            </a:r>
            <a:r>
              <a:rPr lang="en-US" sz="2400" dirty="0">
                <a:solidFill>
                  <a:srgbClr val="943A34"/>
                </a:solidFill>
                <a:latin typeface="Calibri" charset="0"/>
                <a:ea typeface="ＭＳ Ｐゴシック" charset="0"/>
              </a:rPr>
              <a:t>advertise a route to this prefix?</a:t>
            </a:r>
          </a:p>
          <a:p>
            <a:pPr>
              <a:defRPr/>
            </a:pPr>
            <a:r>
              <a:rPr lang="en-US" sz="2400" dirty="0">
                <a:solidFill>
                  <a:srgbClr val="943A34"/>
                </a:solidFill>
                <a:latin typeface="Calibri" charset="0"/>
                <a:ea typeface="ＭＳ Ｐゴシック" charset="0"/>
              </a:rPr>
              <a:t>Is the AS Path </a:t>
            </a:r>
            <a:r>
              <a:rPr lang="en-US" sz="2400" dirty="0" smtClean="0">
                <a:solidFill>
                  <a:srgbClr val="943A34"/>
                </a:solidFill>
                <a:latin typeface="Calibri" charset="0"/>
                <a:ea typeface="ＭＳ Ｐゴシック" charset="0"/>
              </a:rPr>
              <a:t>“valid”?</a:t>
            </a:r>
            <a:endParaRPr lang="en-US" sz="2400" dirty="0">
              <a:solidFill>
                <a:srgbClr val="943A34"/>
              </a:solidFill>
              <a:latin typeface="Calibri" charset="0"/>
              <a:ea typeface="ＭＳ Ｐゴシック" charset="0"/>
            </a:endParaRPr>
          </a:p>
          <a:p>
            <a:pPr lvl="1">
              <a:buFontTx/>
              <a:buChar char="-"/>
              <a:defRPr/>
            </a:pPr>
            <a:r>
              <a:rPr lang="en-US" sz="2000" dirty="0">
                <a:solidFill>
                  <a:srgbClr val="943A34"/>
                </a:solidFill>
                <a:latin typeface="Calibri" charset="0"/>
                <a:ea typeface="ＭＳ Ｐゴシック" charset="0"/>
              </a:rPr>
              <a:t>Is AS 4657 a valid AS, and did AS 4773 advertise this route to AS 4657?</a:t>
            </a:r>
          </a:p>
          <a:p>
            <a:pPr lvl="1">
              <a:buFontTx/>
              <a:buChar char="-"/>
              <a:defRPr/>
            </a:pPr>
            <a:r>
              <a:rPr lang="en-US" sz="2000" dirty="0">
                <a:solidFill>
                  <a:srgbClr val="943A34"/>
                </a:solidFill>
                <a:latin typeface="Calibri" charset="0"/>
                <a:ea typeface="ＭＳ Ｐゴシック" charset="0"/>
              </a:rPr>
              <a:t>Is AS 3356 a valid AS, and did AS 4657 advertise this route to AS 3356?</a:t>
            </a:r>
          </a:p>
          <a:p>
            <a:pPr lvl="1">
              <a:buFontTx/>
              <a:buChar char="-"/>
              <a:defRPr/>
            </a:pPr>
            <a:r>
              <a:rPr lang="en-US" sz="2000" dirty="0" err="1" smtClean="0">
                <a:solidFill>
                  <a:srgbClr val="943A34"/>
                </a:solidFill>
                <a:latin typeface="Calibri" charset="0"/>
                <a:ea typeface="ＭＳ Ｐゴシック" charset="0"/>
              </a:rPr>
              <a:t>Etc</a:t>
            </a:r>
            <a:endParaRPr lang="en-US" sz="2000" dirty="0" smtClean="0">
              <a:solidFill>
                <a:srgbClr val="943A34"/>
              </a:solidFill>
              <a:latin typeface="Calibri" charset="0"/>
              <a:ea typeface="ＭＳ Ｐゴシック" charset="0"/>
            </a:endParaRPr>
          </a:p>
          <a:p>
            <a:pPr>
              <a:defRPr/>
            </a:pPr>
            <a:r>
              <a:rPr lang="en-US" sz="2400" dirty="0" smtClean="0">
                <a:solidFill>
                  <a:srgbClr val="943A34"/>
                </a:solidFill>
                <a:latin typeface="Calibri" charset="0"/>
                <a:ea typeface="ＭＳ Ｐゴシック" charset="0"/>
              </a:rPr>
              <a:t>Does this AS Path represent a viable </a:t>
            </a:r>
            <a:r>
              <a:rPr lang="en-US" sz="2400" dirty="0" smtClean="0">
                <a:solidFill>
                  <a:srgbClr val="943A34"/>
                </a:solidFill>
                <a:latin typeface="Calibri" charset="0"/>
                <a:ea typeface="ＭＳ Ｐゴシック" charset="0"/>
              </a:rPr>
              <a:t>forwarding path </a:t>
            </a:r>
            <a:r>
              <a:rPr lang="en-US" sz="2400" dirty="0" smtClean="0">
                <a:solidFill>
                  <a:srgbClr val="943A34"/>
                </a:solidFill>
                <a:latin typeface="Calibri" charset="0"/>
                <a:ea typeface="ＭＳ Ｐゴシック" charset="0"/>
              </a:rPr>
              <a:t>to reach this address prefix?</a:t>
            </a:r>
            <a:endParaRPr lang="en-US" sz="2400" dirty="0">
              <a:solidFill>
                <a:srgbClr val="943A34"/>
              </a:solidFill>
              <a:latin typeface="Calibri" charset="0"/>
              <a:ea typeface="ＭＳ Ｐゴシック" charset="0"/>
            </a:endParaRPr>
          </a:p>
          <a:p>
            <a:pPr>
              <a:buFont typeface="Arial" charset="0"/>
              <a:buNone/>
              <a:defRPr/>
            </a:pPr>
            <a:endParaRPr lang="en-US" sz="2400" dirty="0"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3552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Content Placeholder 4" descr="devil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040" r="-28040"/>
          <a:stretch>
            <a:fillRect/>
          </a:stretch>
        </p:blipFill>
        <p:spPr bwMode="auto">
          <a:xfrm>
            <a:off x="1371600" y="2598738"/>
            <a:ext cx="6151563" cy="338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sz="3500">
                <a:latin typeface="Powderfinger Type" charset="0"/>
                <a:ea typeface="ＭＳ Ｐゴシック" charset="0"/>
              </a:rPr>
              <a:t>An Ascending Scale of Badness</a:t>
            </a:r>
          </a:p>
        </p:txBody>
      </p:sp>
      <p:sp>
        <p:nvSpPr>
          <p:cNvPr id="5" name="Rectangle 4"/>
          <p:cNvSpPr/>
          <p:nvPr/>
        </p:nvSpPr>
        <p:spPr>
          <a:xfrm>
            <a:off x="2286000" y="2438400"/>
            <a:ext cx="4572000" cy="3810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2532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n-AU" sz="2600">
                <a:latin typeface="Calibri" charset="0"/>
                <a:ea typeface="ＭＳ Ｐゴシック" charset="0"/>
              </a:rPr>
              <a:t>Port Scan for known exploits</a:t>
            </a:r>
          </a:p>
          <a:p>
            <a:pPr lvl="1" eaLnBrk="1" hangingPunct="1">
              <a:buFont typeface="Arial" charset="0"/>
              <a:buNone/>
            </a:pPr>
            <a:r>
              <a:rPr lang="en-AU" sz="2400" b="1">
                <a:solidFill>
                  <a:srgbClr val="BC352C"/>
                </a:solidFill>
                <a:latin typeface="Max's Handwritin" charset="0"/>
                <a:ea typeface="ＭＳ Ｐゴシック" charset="0"/>
                <a:cs typeface="Max's Handwritin" charset="0"/>
              </a:rPr>
              <a:t>General annoyance</a:t>
            </a:r>
          </a:p>
          <a:p>
            <a:pPr eaLnBrk="1" hangingPunct="1"/>
            <a:r>
              <a:rPr lang="en-AU" sz="2600">
                <a:latin typeface="Calibri" charset="0"/>
                <a:ea typeface="ＭＳ Ｐゴシック" charset="0"/>
              </a:rPr>
              <a:t>Spew spam</a:t>
            </a:r>
          </a:p>
          <a:p>
            <a:pPr lvl="1" eaLnBrk="1" hangingPunct="1">
              <a:buFont typeface="Arial" charset="0"/>
              <a:buNone/>
            </a:pPr>
            <a:r>
              <a:rPr lang="en-AU" sz="2400" b="1">
                <a:solidFill>
                  <a:srgbClr val="BC352C"/>
                </a:solidFill>
                <a:latin typeface="Max's Handwritin" charset="0"/>
                <a:ea typeface="ＭＳ Ｐゴシック" charset="0"/>
                <a:cs typeface="Max's Handwritin" charset="0"/>
              </a:rPr>
              <a:t>Yes, there are still gullible folk out there!</a:t>
            </a:r>
            <a:endParaRPr lang="en-AU" sz="2200" b="1">
              <a:solidFill>
                <a:srgbClr val="BC352C"/>
              </a:solidFill>
              <a:latin typeface="Max's Handwritin" charset="0"/>
              <a:ea typeface="ＭＳ Ｐゴシック" charset="0"/>
              <a:cs typeface="Max's Handwritin" charset="0"/>
            </a:endParaRPr>
          </a:p>
          <a:p>
            <a:pPr eaLnBrk="1" hangingPunct="1"/>
            <a:r>
              <a:rPr lang="en-AU" sz="2600">
                <a:latin typeface="Calibri" charset="0"/>
                <a:ea typeface="ＭＳ Ｐゴシック" charset="0"/>
              </a:rPr>
              <a:t>Mount a fake web site attack</a:t>
            </a:r>
          </a:p>
          <a:p>
            <a:pPr lvl="1" eaLnBrk="1" hangingPunct="1">
              <a:buFont typeface="Arial" charset="0"/>
              <a:buNone/>
            </a:pPr>
            <a:r>
              <a:rPr lang="en-AU" sz="2400" b="1">
                <a:solidFill>
                  <a:srgbClr val="BC352C"/>
                </a:solidFill>
                <a:latin typeface="Max's Handwritin" charset="0"/>
                <a:ea typeface="ＭＳ Ｐゴシック" charset="0"/>
                <a:cs typeface="Max's Handwritin" charset="0"/>
              </a:rPr>
              <a:t>And lure victims</a:t>
            </a:r>
          </a:p>
          <a:p>
            <a:pPr eaLnBrk="1" hangingPunct="1"/>
            <a:r>
              <a:rPr lang="en-AU" sz="2600">
                <a:latin typeface="Calibri" charset="0"/>
                <a:ea typeface="ＭＳ Ｐゴシック" charset="0"/>
              </a:rPr>
              <a:t>Enlist a bot army and mount multi-gigabit DOS attacks</a:t>
            </a:r>
          </a:p>
          <a:p>
            <a:pPr lvl="1" eaLnBrk="1" hangingPunct="1">
              <a:buFont typeface="Arial" charset="0"/>
              <a:buNone/>
            </a:pPr>
            <a:r>
              <a:rPr lang="en-AU" sz="2400" b="1">
                <a:solidFill>
                  <a:srgbClr val="BC352C"/>
                </a:solidFill>
                <a:latin typeface="Max's Handwritin" charset="0"/>
                <a:ea typeface="ＭＳ Ｐゴシック" charset="0"/>
                <a:cs typeface="Max's Handwritin" charset="0"/>
              </a:rPr>
              <a:t>Extortion leverage and general mayhem</a:t>
            </a:r>
          </a:p>
          <a:p>
            <a:pPr eaLnBrk="1" hangingPunct="1"/>
            <a:r>
              <a:rPr lang="en-AU" sz="2600">
                <a:latin typeface="Calibri" charset="0"/>
                <a:ea typeface="ＭＳ Ｐゴシック" charset="0"/>
              </a:rPr>
              <a:t>Mount a routing attack</a:t>
            </a:r>
          </a:p>
          <a:p>
            <a:pPr lvl="1" eaLnBrk="1" hangingPunct="1">
              <a:buFont typeface="Arial" charset="0"/>
              <a:buNone/>
            </a:pPr>
            <a:r>
              <a:rPr lang="en-AU" sz="2400" b="1">
                <a:solidFill>
                  <a:srgbClr val="BC352C"/>
                </a:solidFill>
                <a:latin typeface="Max's Handwritin" charset="0"/>
                <a:ea typeface="ＭＳ Ｐゴシック" charset="0"/>
                <a:cs typeface="Max's Handwritin" charset="0"/>
              </a:rPr>
              <a:t>And bring down an entire region / country / global network!</a:t>
            </a:r>
          </a:p>
        </p:txBody>
      </p:sp>
    </p:spTree>
    <p:extLst>
      <p:ext uri="{BB962C8B-B14F-4D97-AF65-F5344CB8AC3E}">
        <p14:creationId xmlns:p14="http://schemas.microsoft.com/office/powerpoint/2010/main" val="3832346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Powderfinger Type" charset="0"/>
                <a:ea typeface="ＭＳ Ｐゴシック" charset="0"/>
              </a:rPr>
              <a:t>The Basics of Update Validation</a:t>
            </a:r>
          </a:p>
        </p:txBody>
      </p:sp>
      <p:sp>
        <p:nvSpPr>
          <p:cNvPr id="62466" name="Content Placeholder 2"/>
          <p:cNvSpPr>
            <a:spLocks noGrp="1"/>
          </p:cNvSpPr>
          <p:nvPr>
            <p:ph idx="1"/>
          </p:nvPr>
        </p:nvSpPr>
        <p:spPr>
          <a:xfrm>
            <a:off x="457200" y="1998663"/>
            <a:ext cx="8229600" cy="4525962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3200" dirty="0">
                <a:latin typeface="Calibri" charset="0"/>
                <a:ea typeface="ＭＳ Ｐゴシック" charset="0"/>
              </a:rPr>
              <a:t>The </a:t>
            </a:r>
            <a:r>
              <a:rPr lang="en-US" sz="3200" dirty="0">
                <a:solidFill>
                  <a:srgbClr val="FF0000"/>
                </a:solidFill>
                <a:latin typeface="Calibri" charset="0"/>
                <a:ea typeface="ＭＳ Ｐゴシック" charset="0"/>
              </a:rPr>
              <a:t>VALIDITY</a:t>
            </a:r>
            <a:r>
              <a:rPr lang="en-US" sz="3200" dirty="0">
                <a:latin typeface="Calibri" charset="0"/>
                <a:ea typeface="ＭＳ Ｐゴシック" charset="0"/>
              </a:rPr>
              <a:t> of the Address and AS number</a:t>
            </a:r>
          </a:p>
          <a:p>
            <a:pPr>
              <a:spcAft>
                <a:spcPts val="600"/>
              </a:spcAft>
            </a:pPr>
            <a:r>
              <a:rPr lang="en-US" sz="3200" dirty="0">
                <a:latin typeface="Calibri" charset="0"/>
                <a:ea typeface="ＭＳ Ｐゴシック" charset="0"/>
              </a:rPr>
              <a:t>The </a:t>
            </a:r>
            <a:r>
              <a:rPr lang="en-US" sz="3200" dirty="0">
                <a:solidFill>
                  <a:srgbClr val="FF0000"/>
                </a:solidFill>
                <a:latin typeface="Calibri" charset="0"/>
                <a:ea typeface="ＭＳ Ｐゴシック" charset="0"/>
              </a:rPr>
              <a:t>AUTHORISATION</a:t>
            </a:r>
            <a:r>
              <a:rPr lang="en-US" sz="3200" dirty="0">
                <a:latin typeface="Calibri" charset="0"/>
                <a:ea typeface="ＭＳ Ｐゴシック" charset="0"/>
              </a:rPr>
              <a:t> provided by the address holder to permit the AS to originate the route</a:t>
            </a:r>
          </a:p>
          <a:p>
            <a:pPr>
              <a:spcAft>
                <a:spcPts val="600"/>
              </a:spcAft>
            </a:pPr>
            <a:r>
              <a:rPr lang="en-US" sz="3200" dirty="0">
                <a:latin typeface="Calibri" charset="0"/>
                <a:ea typeface="ＭＳ Ｐゴシック" charset="0"/>
              </a:rPr>
              <a:t>The </a:t>
            </a:r>
            <a:r>
              <a:rPr lang="en-US" sz="3200" dirty="0">
                <a:solidFill>
                  <a:srgbClr val="FF0000"/>
                </a:solidFill>
                <a:latin typeface="Calibri" charset="0"/>
                <a:ea typeface="ＭＳ Ｐゴシック" charset="0"/>
              </a:rPr>
              <a:t>CORRECTNESS</a:t>
            </a:r>
            <a:r>
              <a:rPr lang="en-US" sz="3200" dirty="0">
                <a:latin typeface="Calibri" charset="0"/>
                <a:ea typeface="ＭＳ Ｐゴシック" charset="0"/>
              </a:rPr>
              <a:t> of the path to reach the destination</a:t>
            </a:r>
          </a:p>
        </p:txBody>
      </p:sp>
    </p:spTree>
    <p:extLst>
      <p:ext uri="{BB962C8B-B14F-4D97-AF65-F5344CB8AC3E}">
        <p14:creationId xmlns:p14="http://schemas.microsoft.com/office/powerpoint/2010/main" val="5337041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>
                <a:latin typeface="Powderfinger Type" charset="0"/>
                <a:ea typeface="ＭＳ Ｐゴシック" charset="0"/>
              </a:rPr>
              <a:t>Approaches to Validity</a:t>
            </a:r>
            <a:endParaRPr lang="en-US" sz="3600">
              <a:latin typeface="Powderfinger Type" charset="0"/>
              <a:ea typeface="ＭＳ Ｐゴシック" charset="0"/>
            </a:endParaRPr>
          </a:p>
        </p:txBody>
      </p:sp>
      <p:sp>
        <p:nvSpPr>
          <p:cNvPr id="552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557338"/>
            <a:ext cx="7993063" cy="43846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Aft>
                <a:spcPts val="600"/>
              </a:spcAft>
              <a:defRPr/>
            </a:pPr>
            <a:r>
              <a:rPr lang="en-US" sz="2400" dirty="0" smtClean="0">
                <a:latin typeface="Calibri" charset="0"/>
                <a:ea typeface="ＭＳ Ｐゴシック" charset="0"/>
              </a:rPr>
              <a:t>The awesome power of </a:t>
            </a:r>
            <a:r>
              <a:rPr lang="en-US" sz="2400" dirty="0" err="1" smtClean="0">
                <a:latin typeface="Calibri" charset="0"/>
                <a:ea typeface="ＭＳ Ｐゴシック" charset="0"/>
              </a:rPr>
              <a:t>Whois</a:t>
            </a:r>
            <a:r>
              <a:rPr lang="en-US" sz="2400" dirty="0" smtClean="0">
                <a:latin typeface="Calibri" charset="0"/>
                <a:ea typeface="ＭＳ Ｐゴシック" charset="0"/>
              </a:rPr>
              <a:t>!</a:t>
            </a:r>
            <a:endParaRPr lang="en-US" sz="2000" dirty="0">
              <a:latin typeface="Calibri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spcAft>
                <a:spcPts val="600"/>
              </a:spcAft>
              <a:defRPr/>
            </a:pPr>
            <a:r>
              <a:rPr lang="en-US" sz="2400" dirty="0" smtClean="0">
                <a:latin typeface="Calibri" charset="0"/>
                <a:ea typeface="ＭＳ Ｐゴシック" charset="0"/>
                <a:sym typeface="Wingdings"/>
              </a:rPr>
              <a:t>Entries in a routing registry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  <a:defRPr/>
            </a:pPr>
            <a:r>
              <a:rPr lang="en-US" sz="2400" dirty="0" smtClean="0">
                <a:latin typeface="Calibri" charset="0"/>
                <a:ea typeface="ＭＳ Ｐゴシック" charset="0"/>
                <a:sym typeface="Wingdings"/>
              </a:rPr>
              <a:t>Delegation of reverse DNS zone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  <a:defRPr/>
            </a:pPr>
            <a:r>
              <a:rPr lang="en-US" sz="2400" dirty="0" smtClean="0">
                <a:latin typeface="Calibri" charset="0"/>
                <a:ea typeface="ＭＳ Ｐゴシック" charset="0"/>
                <a:sym typeface="Wingdings"/>
              </a:rPr>
              <a:t>Certification of an allocation registry entry</a:t>
            </a:r>
          </a:p>
          <a:p>
            <a:pPr marL="0" indent="0" eaLnBrk="1" hangingPunct="1">
              <a:lnSpc>
                <a:spcPct val="80000"/>
              </a:lnSpc>
              <a:spcAft>
                <a:spcPts val="600"/>
              </a:spcAft>
              <a:buFont typeface="Arial" charset="0"/>
              <a:buNone/>
              <a:defRPr/>
            </a:pPr>
            <a:endParaRPr lang="en-US" sz="2400" dirty="0" smtClean="0">
              <a:latin typeface="Calibri" charset="0"/>
              <a:ea typeface="ＭＳ Ｐゴシック" charset="0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1222656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>
                <a:latin typeface="Powderfinger Type" charset="0"/>
                <a:ea typeface="ＭＳ Ｐゴシック" charset="0"/>
              </a:rPr>
              <a:t>Approaches to Validity</a:t>
            </a:r>
            <a:endParaRPr lang="en-US" sz="3600">
              <a:latin typeface="Powderfinger Type" charset="0"/>
              <a:ea typeface="ＭＳ Ｐゴシック" charset="0"/>
            </a:endParaRPr>
          </a:p>
        </p:txBody>
      </p:sp>
      <p:sp>
        <p:nvSpPr>
          <p:cNvPr id="552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557338"/>
            <a:ext cx="7993063" cy="4384675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spcAft>
                <a:spcPts val="600"/>
              </a:spcAft>
              <a:defRPr/>
            </a:pPr>
            <a:r>
              <a:rPr lang="en-US" sz="2400" dirty="0" smtClean="0">
                <a:latin typeface="Calibri" charset="0"/>
                <a:ea typeface="ＭＳ Ｐゴシック" charset="0"/>
              </a:rPr>
              <a:t>The awesome power of </a:t>
            </a:r>
            <a:r>
              <a:rPr lang="en-US" sz="2400" dirty="0" err="1" smtClean="0">
                <a:latin typeface="Calibri" charset="0"/>
                <a:ea typeface="ＭＳ Ｐゴシック" charset="0"/>
              </a:rPr>
              <a:t>Whois</a:t>
            </a:r>
            <a:r>
              <a:rPr lang="en-US" sz="2400" dirty="0" smtClean="0">
                <a:latin typeface="Calibri" charset="0"/>
                <a:ea typeface="ＭＳ Ｐゴシック" charset="0"/>
              </a:rPr>
              <a:t>!</a:t>
            </a:r>
            <a:endParaRPr lang="en-US" sz="2000" dirty="0">
              <a:latin typeface="Calibri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spcAft>
                <a:spcPts val="600"/>
              </a:spcAft>
              <a:defRPr/>
            </a:pPr>
            <a:r>
              <a:rPr lang="en-US" sz="2400" dirty="0" smtClean="0">
                <a:latin typeface="Calibri" charset="0"/>
                <a:ea typeface="ＭＳ Ｐゴシック" charset="0"/>
                <a:sym typeface="Wingdings"/>
              </a:rPr>
              <a:t>Entries in a routing registry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  <a:defRPr/>
            </a:pPr>
            <a:r>
              <a:rPr lang="en-US" sz="2400" dirty="0" smtClean="0">
                <a:latin typeface="Calibri" charset="0"/>
                <a:ea typeface="ＭＳ Ｐゴシック" charset="0"/>
                <a:sym typeface="Wingdings"/>
              </a:rPr>
              <a:t>Delegation of reverse DNS zone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  <a:defRPr/>
            </a:pPr>
            <a:r>
              <a:rPr lang="en-US" sz="2400" dirty="0" smtClean="0">
                <a:latin typeface="Calibri" charset="0"/>
                <a:ea typeface="ＭＳ Ｐゴシック" charset="0"/>
                <a:sym typeface="Wingdings"/>
              </a:rPr>
              <a:t>Certification of an allocation registry entry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  <a:defRPr/>
            </a:pPr>
            <a:endParaRPr lang="en-US" sz="2400" dirty="0" smtClean="0">
              <a:latin typeface="Calibri" charset="0"/>
              <a:ea typeface="ＭＳ Ｐゴシック" charset="0"/>
              <a:sym typeface="Wingdings"/>
            </a:endParaRPr>
          </a:p>
          <a:p>
            <a:pPr marL="0" indent="0" eaLnBrk="1" hangingPunct="1">
              <a:lnSpc>
                <a:spcPct val="8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US" sz="2400" dirty="0" smtClean="0">
                <a:latin typeface="Calibri" charset="0"/>
                <a:ea typeface="ＭＳ Ｐゴシック" charset="0"/>
              </a:rPr>
              <a:t>All of these approaches rely on some form of trusted third party attestation to provide information about the address</a:t>
            </a:r>
          </a:p>
          <a:p>
            <a:pPr marL="0" indent="0" eaLnBrk="1" hangingPunct="1">
              <a:lnSpc>
                <a:spcPct val="8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US" sz="2400" dirty="0" smtClean="0">
                <a:latin typeface="Calibri" charset="0"/>
                <a:ea typeface="ＭＳ Ｐゴシック" charset="0"/>
              </a:rPr>
              <a:t>The credentials of the party holding the address are not well described in the first two approaches</a:t>
            </a:r>
          </a:p>
          <a:p>
            <a:pPr marL="0" indent="0" eaLnBrk="1" hangingPunct="1">
              <a:lnSpc>
                <a:spcPct val="8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US" sz="2400" dirty="0" smtClean="0">
                <a:latin typeface="Calibri" charset="0"/>
                <a:ea typeface="ＭＳ Ｐゴシック" charset="0"/>
              </a:rPr>
              <a:t>For reverse DNS it</a:t>
            </a:r>
            <a:r>
              <a:rPr lang="fr-FR" sz="2400" dirty="0" smtClean="0">
                <a:latin typeface="Calibri" charset="0"/>
                <a:ea typeface="ＭＳ Ｐゴシック" charset="0"/>
              </a:rPr>
              <a:t>’</a:t>
            </a:r>
            <a:r>
              <a:rPr lang="en-US" sz="2400" dirty="0" smtClean="0">
                <a:latin typeface="Calibri" charset="0"/>
                <a:ea typeface="ＭＳ Ｐゴシック" charset="0"/>
              </a:rPr>
              <a:t>s the delegated zone admin </a:t>
            </a:r>
          </a:p>
          <a:p>
            <a:pPr marL="0" indent="0" eaLnBrk="1" hangingPunct="1">
              <a:lnSpc>
                <a:spcPct val="8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US" sz="2400" dirty="0" smtClean="0">
                <a:latin typeface="Calibri" charset="0"/>
                <a:ea typeface="ＭＳ Ｐゴシック" charset="0"/>
              </a:rPr>
              <a:t>For certification it</a:t>
            </a:r>
            <a:r>
              <a:rPr lang="fr-FR" sz="2400" dirty="0" smtClean="0">
                <a:latin typeface="Calibri" charset="0"/>
                <a:ea typeface="ＭＳ Ｐゴシック" charset="0"/>
              </a:rPr>
              <a:t>’</a:t>
            </a:r>
            <a:r>
              <a:rPr lang="en-US" sz="2400" dirty="0" smtClean="0">
                <a:latin typeface="Calibri" charset="0"/>
                <a:ea typeface="ＭＳ Ｐゴシック" charset="0"/>
              </a:rPr>
              <a:t>s the holder of the private key</a:t>
            </a:r>
          </a:p>
        </p:txBody>
      </p:sp>
    </p:spTree>
    <p:extLst>
      <p:ext uri="{BB962C8B-B14F-4D97-AF65-F5344CB8AC3E}">
        <p14:creationId xmlns:p14="http://schemas.microsoft.com/office/powerpoint/2010/main" val="2741805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>
                <a:latin typeface="Powderfinger Type" charset="0"/>
                <a:ea typeface="ＭＳ Ｐゴシック" charset="0"/>
              </a:rPr>
              <a:t>None of these Approaches are a Perfect Fit</a:t>
            </a:r>
            <a:endParaRPr lang="en-US" sz="3600">
              <a:latin typeface="Powderfinger Type" charset="0"/>
              <a:ea typeface="ＭＳ Ｐゴシック" charset="0"/>
            </a:endParaRPr>
          </a:p>
        </p:txBody>
      </p:sp>
      <p:sp>
        <p:nvSpPr>
          <p:cNvPr id="552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924050"/>
            <a:ext cx="7993063" cy="4384675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lnSpc>
                <a:spcPct val="8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US" sz="2400" dirty="0" smtClean="0">
                <a:latin typeface="Calibri" charset="0"/>
                <a:ea typeface="ＭＳ Ｐゴシック" charset="0"/>
                <a:sym typeface="Wingdings"/>
              </a:rPr>
              <a:t>Route Registries:</a:t>
            </a:r>
            <a:endParaRPr lang="en-US" sz="1800" dirty="0" smtClean="0">
              <a:latin typeface="Calibri" charset="0"/>
              <a:ea typeface="ＭＳ Ｐゴシック" charset="0"/>
              <a:sym typeface="Wingdings"/>
            </a:endParaRPr>
          </a:p>
          <a:p>
            <a:pPr eaLnBrk="1" hangingPunct="1">
              <a:lnSpc>
                <a:spcPct val="80000"/>
              </a:lnSpc>
              <a:spcAft>
                <a:spcPts val="600"/>
              </a:spcAft>
              <a:defRPr/>
            </a:pPr>
            <a:r>
              <a:rPr lang="en-US" sz="1800" dirty="0" smtClean="0">
                <a:latin typeface="Calibri" charset="0"/>
                <a:ea typeface="ＭＳ Ｐゴシック" charset="0"/>
                <a:sym typeface="Wingdings"/>
              </a:rPr>
              <a:t>The route registry model relies on the maintenance of a trustable registry write access model. Too often this access model becomes a Mail From access or user / password. Efforts to move to keyed access and user certs have often foundered on user resistance to cert management tools in user systems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  <a:defRPr/>
            </a:pPr>
            <a:r>
              <a:rPr lang="en-US" sz="1800" dirty="0" smtClean="0">
                <a:latin typeface="Calibri" charset="0"/>
                <a:ea typeface="ＭＳ Ｐゴシック" charset="0"/>
                <a:sym typeface="Wingdings"/>
              </a:rPr>
              <a:t>There is no single IRR, but many IRRs each with partial (and sometimes conflicting data) or dubious quality and uncertain validity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  <a:defRPr/>
            </a:pPr>
            <a:r>
              <a:rPr lang="en-US" sz="1800" dirty="0" smtClean="0">
                <a:latin typeface="Calibri" charset="0"/>
                <a:ea typeface="ＭＳ Ｐゴシック" charset="0"/>
                <a:sym typeface="Wingdings"/>
              </a:rPr>
              <a:t>The Route Registry Object access model is variously implemented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  <a:defRPr/>
            </a:pPr>
            <a:r>
              <a:rPr lang="en-US" sz="1800" dirty="0" smtClean="0">
                <a:latin typeface="Calibri" charset="0"/>
                <a:ea typeface="ＭＳ Ｐゴシック" charset="0"/>
                <a:sym typeface="Wingdings"/>
              </a:rPr>
              <a:t>All this can be improved, but to do so probably requires keys (and certs) and signed objects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  <a:defRPr/>
            </a:pPr>
            <a:r>
              <a:rPr lang="en-US" sz="1800" dirty="0" smtClean="0">
                <a:latin typeface="Calibri" charset="0"/>
                <a:ea typeface="ＭＳ Ｐゴシック" charset="0"/>
                <a:sym typeface="Wingdings"/>
              </a:rPr>
              <a:t>In theory, and practice, this can work for a diligent, mutually trusting community using simple origination registry objects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  <a:defRPr/>
            </a:pPr>
            <a:r>
              <a:rPr lang="en-US" sz="1800" dirty="0">
                <a:latin typeface="Calibri" charset="0"/>
                <a:ea typeface="ＭＳ Ｐゴシック" charset="0"/>
                <a:sym typeface="Wingdings"/>
              </a:rPr>
              <a:t>I</a:t>
            </a:r>
            <a:r>
              <a:rPr lang="en-US" sz="1800" dirty="0" smtClean="0">
                <a:latin typeface="Calibri" charset="0"/>
                <a:ea typeface="ＭＳ Ｐゴシック" charset="0"/>
                <a:sym typeface="Wingdings"/>
              </a:rPr>
              <a:t>f you operate a network high in the interconnection hierarchy, then the large ACL filters pose a scaling issue in terms of router </a:t>
            </a:r>
            <a:r>
              <a:rPr lang="en-US" sz="1800" dirty="0" err="1" smtClean="0">
                <a:latin typeface="Calibri" charset="0"/>
                <a:ea typeface="ＭＳ Ｐゴシック" charset="0"/>
                <a:sym typeface="Wingdings"/>
              </a:rPr>
              <a:t>config</a:t>
            </a:r>
            <a:r>
              <a:rPr lang="en-US" sz="1800" dirty="0" smtClean="0">
                <a:latin typeface="Calibri" charset="0"/>
                <a:ea typeface="ＭＳ Ｐゴシック" charset="0"/>
                <a:sym typeface="Wingdings"/>
              </a:rPr>
              <a:t> / state bloat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  <a:defRPr/>
            </a:pPr>
            <a:r>
              <a:rPr lang="en-US" sz="1800" dirty="0">
                <a:latin typeface="Calibri" charset="0"/>
                <a:ea typeface="ＭＳ Ｐゴシック" charset="0"/>
                <a:sym typeface="Wingdings"/>
              </a:rPr>
              <a:t>T</a:t>
            </a:r>
            <a:r>
              <a:rPr lang="en-US" sz="1800" dirty="0" smtClean="0">
                <a:latin typeface="Calibri" charset="0"/>
                <a:ea typeface="ＭＳ Ｐゴシック" charset="0"/>
                <a:sym typeface="Wingdings"/>
              </a:rPr>
              <a:t>he operating overhead of maintaining current accurate data is high and the integrity of the route registry contents is vulnerable to bad actors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  <a:defRPr/>
            </a:pPr>
            <a:endParaRPr lang="en-US" sz="1800" dirty="0" smtClean="0">
              <a:latin typeface="Calibri" charset="0"/>
              <a:ea typeface="ＭＳ Ｐゴシック" charset="0"/>
              <a:sym typeface="Wingdings"/>
            </a:endParaRPr>
          </a:p>
          <a:p>
            <a:pPr eaLnBrk="1" hangingPunct="1">
              <a:lnSpc>
                <a:spcPct val="80000"/>
              </a:lnSpc>
              <a:spcAft>
                <a:spcPts val="600"/>
              </a:spcAft>
              <a:defRPr/>
            </a:pPr>
            <a:endParaRPr lang="en-US" sz="1800" dirty="0" smtClean="0">
              <a:latin typeface="Calibri" charset="0"/>
              <a:ea typeface="ＭＳ Ｐゴシック" charset="0"/>
              <a:sym typeface="Wingdings"/>
            </a:endParaRPr>
          </a:p>
          <a:p>
            <a:pPr eaLnBrk="1" hangingPunct="1">
              <a:lnSpc>
                <a:spcPct val="80000"/>
              </a:lnSpc>
              <a:spcAft>
                <a:spcPts val="600"/>
              </a:spcAft>
              <a:defRPr/>
            </a:pPr>
            <a:endParaRPr lang="en-US" sz="1800" dirty="0"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985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>
                <a:latin typeface="Powderfinger Type" charset="0"/>
                <a:ea typeface="ＭＳ Ｐゴシック" charset="0"/>
              </a:rPr>
              <a:t>None of these Approaches are a Perfect Fit</a:t>
            </a:r>
            <a:endParaRPr lang="en-US" sz="3600">
              <a:latin typeface="Powderfinger Type" charset="0"/>
              <a:ea typeface="ＭＳ Ｐゴシック" charset="0"/>
            </a:endParaRPr>
          </a:p>
        </p:txBody>
      </p:sp>
      <p:sp>
        <p:nvSpPr>
          <p:cNvPr id="552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844675"/>
            <a:ext cx="7993063" cy="4384675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US" sz="2800" dirty="0" smtClean="0">
                <a:latin typeface="Calibri" charset="0"/>
                <a:ea typeface="ＭＳ Ｐゴシック" charset="0"/>
                <a:sym typeface="Wingdings"/>
              </a:rPr>
              <a:t>Populating Reverse DNS: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  <a:defRPr/>
            </a:pPr>
            <a:r>
              <a:rPr lang="en-US" sz="2000" dirty="0" smtClean="0">
                <a:latin typeface="Calibri" charset="0"/>
                <a:ea typeface="ＭＳ Ｐゴシック" charset="0"/>
                <a:sym typeface="Wingdings"/>
              </a:rPr>
              <a:t>The reverse DNS model does not cleanly map across CIDR delegations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  <a:defRPr/>
            </a:pPr>
            <a:r>
              <a:rPr lang="en-US" sz="1600" dirty="0" smtClean="0">
                <a:latin typeface="Calibri" charset="0"/>
                <a:ea typeface="ＭＳ Ｐゴシック" charset="0"/>
                <a:sym typeface="Wingdings"/>
              </a:rPr>
              <a:t>It can be coerced to do so, but its not a smooth fit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  <a:defRPr/>
            </a:pPr>
            <a:r>
              <a:rPr lang="en-US" sz="2000" dirty="0" smtClean="0">
                <a:latin typeface="Calibri" charset="0"/>
                <a:ea typeface="ＭＳ Ｐゴシック" charset="0"/>
                <a:sym typeface="Wingdings"/>
              </a:rPr>
              <a:t>The approach relies on integrity of zone delegation and management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  <a:defRPr/>
            </a:pPr>
            <a:r>
              <a:rPr lang="en-US" sz="2000" dirty="0" smtClean="0">
                <a:latin typeface="Calibri" charset="0"/>
                <a:ea typeface="ＭＳ Ｐゴシック" charset="0"/>
                <a:sym typeface="Wingdings"/>
              </a:rPr>
              <a:t>Mapping AS numbers?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  <a:defRPr/>
            </a:pPr>
            <a:r>
              <a:rPr lang="en-US" sz="1600" dirty="0" smtClean="0">
                <a:latin typeface="Calibri" charset="0"/>
                <a:ea typeface="ＭＳ Ｐゴシック" charset="0"/>
                <a:sym typeface="Wingdings"/>
              </a:rPr>
              <a:t>How can you answer “assemble the list of all addresses originated by an AS” if all you have in the reverse DNS is address -&gt; AS mapping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  <a:defRPr/>
            </a:pPr>
            <a:r>
              <a:rPr lang="en-US" sz="2000" dirty="0" smtClean="0">
                <a:latin typeface="Calibri" charset="0"/>
                <a:ea typeface="ＭＳ Ｐゴシック" charset="0"/>
                <a:sym typeface="Wingdings"/>
              </a:rPr>
              <a:t>Integrity of critical information in the DNS really needs DNSSEC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  <a:defRPr/>
            </a:pPr>
            <a:r>
              <a:rPr lang="en-US" sz="1600" dirty="0" smtClean="0">
                <a:latin typeface="Calibri" charset="0"/>
                <a:ea typeface="ＭＳ Ｐゴシック" charset="0"/>
                <a:sym typeface="Wingdings"/>
              </a:rPr>
              <a:t>Which in turn implies private key management tools and practices on the part of address holders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  <a:defRPr/>
            </a:pPr>
            <a:r>
              <a:rPr lang="en-US" sz="2000" dirty="0" smtClean="0">
                <a:latin typeface="Calibri" charset="0"/>
                <a:ea typeface="ＭＳ Ｐゴシック" charset="0"/>
                <a:sym typeface="Wingdings"/>
              </a:rPr>
              <a:t>Would this approach be a case of overloading the DNS?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  <a:defRPr/>
            </a:pPr>
            <a:endParaRPr lang="en-US" sz="2000" dirty="0" smtClean="0">
              <a:latin typeface="Calibri" charset="0"/>
              <a:ea typeface="ＭＳ Ｐゴシック" charset="0"/>
              <a:sym typeface="Wingdings"/>
            </a:endParaRPr>
          </a:p>
          <a:p>
            <a:pPr eaLnBrk="1" hangingPunct="1">
              <a:lnSpc>
                <a:spcPct val="80000"/>
              </a:lnSpc>
              <a:spcAft>
                <a:spcPts val="600"/>
              </a:spcAft>
              <a:defRPr/>
            </a:pPr>
            <a:endParaRPr lang="en-US" sz="2000" dirty="0" smtClean="0">
              <a:latin typeface="Calibri" charset="0"/>
              <a:ea typeface="ＭＳ Ｐゴシック" charset="0"/>
              <a:sym typeface="Wingdings"/>
            </a:endParaRPr>
          </a:p>
          <a:p>
            <a:pPr eaLnBrk="1" hangingPunct="1">
              <a:lnSpc>
                <a:spcPct val="80000"/>
              </a:lnSpc>
              <a:spcAft>
                <a:spcPts val="600"/>
              </a:spcAft>
              <a:defRPr/>
            </a:pPr>
            <a:endParaRPr lang="en-US" sz="2000" dirty="0"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881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>
                <a:latin typeface="Powderfinger Type" charset="0"/>
                <a:ea typeface="ＭＳ Ｐゴシック" charset="0"/>
              </a:rPr>
              <a:t>None of these Approaches are a Perfect Fit</a:t>
            </a:r>
            <a:endParaRPr lang="en-US" sz="3600">
              <a:latin typeface="Powderfinger Type" charset="0"/>
              <a:ea typeface="ＭＳ Ｐゴシック" charset="0"/>
            </a:endParaRPr>
          </a:p>
        </p:txBody>
      </p:sp>
      <p:sp>
        <p:nvSpPr>
          <p:cNvPr id="552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997075"/>
            <a:ext cx="7993063" cy="4168775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US" sz="2800" dirty="0" smtClean="0">
                <a:latin typeface="Calibri" charset="0"/>
                <a:ea typeface="ＭＳ Ｐゴシック" charset="0"/>
                <a:sym typeface="Wingdings"/>
              </a:rPr>
              <a:t>Number PKI: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  <a:defRPr/>
            </a:pPr>
            <a:r>
              <a:rPr lang="en-US" sz="2000" dirty="0" smtClean="0">
                <a:latin typeface="Calibri" charset="0"/>
                <a:ea typeface="ＭＳ Ｐゴシック" charset="0"/>
                <a:sym typeface="Wingdings"/>
              </a:rPr>
              <a:t>A PKI for Addresses and AS numbers has issues has its own issues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  <a:defRPr/>
            </a:pPr>
            <a:r>
              <a:rPr lang="en-US" sz="2000" dirty="0" smtClean="0">
                <a:latin typeface="Calibri" charset="0"/>
                <a:ea typeface="ＭＳ Ｐゴシック" charset="0"/>
                <a:sym typeface="Wingdings"/>
              </a:rPr>
              <a:t>Key / Cert management for a new PKI requires a dedicated tool set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  <a:defRPr/>
            </a:pPr>
            <a:r>
              <a:rPr lang="en-US" sz="2000" dirty="0" smtClean="0">
                <a:latin typeface="Calibri" charset="0"/>
                <a:ea typeface="ＭＳ Ｐゴシック" charset="0"/>
                <a:sym typeface="Wingdings"/>
              </a:rPr>
              <a:t>Familiarity with managing keys is an issue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  <a:defRPr/>
            </a:pPr>
            <a:r>
              <a:rPr lang="en-US" sz="2000" dirty="0" smtClean="0">
                <a:latin typeface="Calibri" charset="0"/>
                <a:ea typeface="ＭＳ Ｐゴシック" charset="0"/>
                <a:sym typeface="Wingdings"/>
              </a:rPr>
              <a:t>Hardware and software tools for use in this PKI tend to be incomplete and expose much of the underlying mechanics of the crypto system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  <a:defRPr/>
            </a:pPr>
            <a:r>
              <a:rPr lang="en-US" sz="2000" dirty="0" smtClean="0">
                <a:latin typeface="Calibri" charset="0"/>
                <a:ea typeface="ＭＳ Ｐゴシック" charset="0"/>
                <a:sym typeface="Wingdings"/>
              </a:rPr>
              <a:t>Acceptance by operators is an issue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  <a:defRPr/>
            </a:pPr>
            <a:r>
              <a:rPr lang="en-US" sz="2000" dirty="0" smtClean="0">
                <a:latin typeface="Calibri" charset="0"/>
                <a:ea typeface="ＭＳ Ｐゴシック" charset="0"/>
                <a:sym typeface="Wingdings"/>
              </a:rPr>
              <a:t>Distribution of Certificates and CRLs uses “just in case” flooding and runs into a novel set of issues of distribution and synchronization of routing information and the associated credentials that need to be used to validate the routing information</a:t>
            </a:r>
          </a:p>
          <a:p>
            <a:pPr marL="0" indent="0" eaLnBrk="1" hangingPunct="1">
              <a:lnSpc>
                <a:spcPct val="80000"/>
              </a:lnSpc>
              <a:spcAft>
                <a:spcPts val="600"/>
              </a:spcAft>
              <a:buFont typeface="Arial" charset="0"/>
              <a:buNone/>
              <a:defRPr/>
            </a:pPr>
            <a:endParaRPr lang="en-US" sz="2000" dirty="0" smtClean="0">
              <a:latin typeface="Calibri" charset="0"/>
              <a:ea typeface="ＭＳ Ｐゴシック" charset="0"/>
              <a:sym typeface="Wingdings"/>
            </a:endParaRPr>
          </a:p>
          <a:p>
            <a:pPr eaLnBrk="1" hangingPunct="1">
              <a:lnSpc>
                <a:spcPct val="80000"/>
              </a:lnSpc>
              <a:spcAft>
                <a:spcPts val="600"/>
              </a:spcAft>
              <a:defRPr/>
            </a:pPr>
            <a:endParaRPr lang="en-US" sz="1200" dirty="0" smtClean="0">
              <a:latin typeface="Calibri" charset="0"/>
              <a:ea typeface="ＭＳ Ｐゴシック" charset="0"/>
              <a:sym typeface="Wingdings"/>
            </a:endParaRPr>
          </a:p>
          <a:p>
            <a:pPr eaLnBrk="1" hangingPunct="1">
              <a:lnSpc>
                <a:spcPct val="80000"/>
              </a:lnSpc>
              <a:spcAft>
                <a:spcPts val="600"/>
              </a:spcAft>
              <a:defRPr/>
            </a:pPr>
            <a:endParaRPr lang="en-US" sz="2000" dirty="0" smtClean="0">
              <a:latin typeface="Calibri" charset="0"/>
              <a:ea typeface="ＭＳ Ｐゴシック" charset="0"/>
              <a:sym typeface="Wingdings"/>
            </a:endParaRPr>
          </a:p>
          <a:p>
            <a:pPr eaLnBrk="1" hangingPunct="1">
              <a:lnSpc>
                <a:spcPct val="80000"/>
              </a:lnSpc>
              <a:spcAft>
                <a:spcPts val="600"/>
              </a:spcAft>
              <a:defRPr/>
            </a:pPr>
            <a:endParaRPr lang="en-US" sz="2000" dirty="0" smtClean="0">
              <a:latin typeface="Calibri" charset="0"/>
              <a:ea typeface="ＭＳ Ｐゴシック" charset="0"/>
              <a:sym typeface="Wingdings"/>
            </a:endParaRPr>
          </a:p>
          <a:p>
            <a:pPr eaLnBrk="1" hangingPunct="1">
              <a:lnSpc>
                <a:spcPct val="80000"/>
              </a:lnSpc>
              <a:spcAft>
                <a:spcPts val="600"/>
              </a:spcAft>
              <a:defRPr/>
            </a:pPr>
            <a:endParaRPr lang="en-US" sz="2000" dirty="0"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72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>
                <a:latin typeface="Powderfinger Type" charset="0"/>
                <a:ea typeface="ＭＳ Ｐゴシック" charset="0"/>
              </a:rPr>
              <a:t>A Foundation for Routing Security</a:t>
            </a:r>
            <a:endParaRPr lang="en-US" sz="3600">
              <a:latin typeface="Powderfinger Type" charset="0"/>
              <a:ea typeface="ＭＳ Ｐゴシック" charset="0"/>
            </a:endParaRPr>
          </a:p>
        </p:txBody>
      </p:sp>
      <p:sp>
        <p:nvSpPr>
          <p:cNvPr id="686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6725" y="1989138"/>
            <a:ext cx="7993063" cy="4384675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2400" dirty="0">
                <a:latin typeface="Calibri" charset="0"/>
                <a:ea typeface="ＭＳ Ｐゴシック" charset="0"/>
              </a:rPr>
              <a:t>A PKI for addresses and ASNs makes a lot of sense: (*)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None/>
            </a:pPr>
            <a:endParaRPr lang="en-US" sz="2400" dirty="0">
              <a:latin typeface="Calibri" charset="0"/>
              <a:ea typeface="ＭＳ Ｐゴシック" charset="0"/>
            </a:endParaRPr>
          </a:p>
          <a:p>
            <a:pPr lvl="2" eaLnBrk="1" hangingPunct="1">
              <a:lnSpc>
                <a:spcPct val="90000"/>
              </a:lnSpc>
            </a:pPr>
            <a:r>
              <a:rPr lang="en-US" sz="2200" dirty="0">
                <a:latin typeface="Calibri" charset="0"/>
                <a:ea typeface="ＭＳ Ｐゴシック" charset="0"/>
              </a:rPr>
              <a:t>Use digital signatures to both the integrity, the authenticity and the currency of the signed data. This allows systems to automatically validate attestations  about addresses and their use</a:t>
            </a:r>
          </a:p>
          <a:p>
            <a:pPr lvl="3" eaLnBrk="1" hangingPunct="1">
              <a:lnSpc>
                <a:spcPct val="90000"/>
              </a:lnSpc>
            </a:pPr>
            <a:endParaRPr lang="en-US" sz="1800" dirty="0">
              <a:latin typeface="Calibri" charset="0"/>
              <a:ea typeface="ＭＳ Ｐゴシック" charset="0"/>
            </a:endParaRPr>
          </a:p>
          <a:p>
            <a:pPr lvl="2" eaLnBrk="1" hangingPunct="1">
              <a:lnSpc>
                <a:spcPct val="90000"/>
              </a:lnSpc>
            </a:pPr>
            <a:r>
              <a:rPr lang="en-US" sz="2000" dirty="0">
                <a:latin typeface="Calibri" charset="0"/>
                <a:ea typeface="ＭＳ Ｐゴシック" charset="0"/>
              </a:rPr>
              <a:t>Digital signatures that can be validated in this PKI can be used to sign: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800" dirty="0">
                <a:latin typeface="Calibri" charset="0"/>
                <a:ea typeface="ＭＳ Ｐゴシック" charset="0"/>
              </a:rPr>
              <a:t>Route Registry Entries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800" dirty="0">
                <a:latin typeface="Calibri" charset="0"/>
                <a:ea typeface="ＭＳ Ｐゴシック" charset="0"/>
              </a:rPr>
              <a:t>Route Requests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800" dirty="0">
                <a:latin typeface="Calibri" charset="0"/>
                <a:ea typeface="ＭＳ Ｐゴシック" charset="0"/>
              </a:rPr>
              <a:t>BGP</a:t>
            </a:r>
          </a:p>
          <a:p>
            <a:pPr lvl="3" eaLnBrk="1" hangingPunct="1">
              <a:lnSpc>
                <a:spcPct val="90000"/>
              </a:lnSpc>
            </a:pPr>
            <a:endParaRPr lang="en-US" sz="1800" dirty="0">
              <a:latin typeface="Calibri" charset="0"/>
              <a:ea typeface="ＭＳ Ｐゴシック" charset="0"/>
            </a:endParaRPr>
          </a:p>
        </p:txBody>
      </p:sp>
      <p:sp>
        <p:nvSpPr>
          <p:cNvPr id="68611" name="TextBox 1"/>
          <p:cNvSpPr txBox="1">
            <a:spLocks noChangeArrowheads="1"/>
          </p:cNvSpPr>
          <p:nvPr/>
        </p:nvSpPr>
        <p:spPr bwMode="auto">
          <a:xfrm>
            <a:off x="5004048" y="6381328"/>
            <a:ext cx="40150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AhnbergHand" charset="0"/>
                <a:cs typeface="AhnbergHand" charset="0"/>
              </a:rPr>
              <a:t>* Yes, that</a:t>
            </a:r>
            <a:r>
              <a:rPr lang="fr-FR" sz="1800" dirty="0">
                <a:latin typeface="AhnbergHand" charset="0"/>
                <a:cs typeface="AhnbergHand" charset="0"/>
              </a:rPr>
              <a:t>’</a:t>
            </a:r>
            <a:r>
              <a:rPr lang="en-US" altLang="ja-JP" sz="1800" dirty="0">
                <a:latin typeface="AhnbergHand" charset="0"/>
                <a:cs typeface="AhnbergHand" charset="0"/>
              </a:rPr>
              <a:t>s a personal opinion!</a:t>
            </a:r>
            <a:endParaRPr lang="en-US" sz="1800" dirty="0">
              <a:latin typeface="AhnbergHand" charset="0"/>
              <a:cs typeface="AhnbergHa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97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Powderfinger Type" charset="0"/>
                <a:ea typeface="ＭＳ Ｐゴシック" charset="0"/>
              </a:rPr>
              <a:t>What about BGP?</a:t>
            </a:r>
          </a:p>
        </p:txBody>
      </p:sp>
      <p:sp>
        <p:nvSpPr>
          <p:cNvPr id="6963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>
                <a:latin typeface="Calibri" charset="0"/>
                <a:ea typeface="ＭＳ Ｐゴシック" charset="0"/>
              </a:rPr>
              <a:t>What are the trade-offs in adding any of these approaches into the context of BGP?</a:t>
            </a:r>
          </a:p>
          <a:p>
            <a:pPr lvl="1"/>
            <a:r>
              <a:rPr lang="en-US" sz="2400">
                <a:latin typeface="Calibri" charset="0"/>
                <a:ea typeface="ＭＳ Ｐゴシック" charset="0"/>
              </a:rPr>
              <a:t>How a BGP speaker can be assured that the origination of the route is valid?</a:t>
            </a:r>
          </a:p>
          <a:p>
            <a:pPr lvl="1"/>
            <a:r>
              <a:rPr lang="en-US" sz="2400">
                <a:latin typeface="Calibri" charset="0"/>
                <a:ea typeface="ＭＳ Ｐゴシック" charset="0"/>
              </a:rPr>
              <a:t>And that the AS path that is being presented is an authentic representation of a viable forwarding path to the address?</a:t>
            </a:r>
          </a:p>
        </p:txBody>
      </p:sp>
    </p:spTree>
    <p:extLst>
      <p:ext uri="{BB962C8B-B14F-4D97-AF65-F5344CB8AC3E}">
        <p14:creationId xmlns:p14="http://schemas.microsoft.com/office/powerpoint/2010/main" val="24413477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owderfinger Type" charset="0"/>
                <a:ea typeface="ＭＳ Ｐゴシック" charset="0"/>
              </a:rPr>
              <a:t>BGP Elements</a:t>
            </a:r>
            <a:endParaRPr lang="en-US" dirty="0">
              <a:latin typeface="Powderfinger Type" charset="0"/>
              <a:ea typeface="ＭＳ Ｐゴシック" charset="0"/>
            </a:endParaRPr>
          </a:p>
        </p:txBody>
      </p:sp>
      <p:sp>
        <p:nvSpPr>
          <p:cNvPr id="7065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</a:rPr>
              <a:t>Origination</a:t>
            </a:r>
          </a:p>
          <a:p>
            <a:pPr lvl="1"/>
            <a:r>
              <a:rPr lang="en-US" sz="2800">
                <a:latin typeface="Calibri" charset="0"/>
                <a:ea typeface="ＭＳ Ｐゴシック" charset="0"/>
              </a:rPr>
              <a:t>Is the address valid?</a:t>
            </a:r>
          </a:p>
          <a:p>
            <a:pPr lvl="1"/>
            <a:r>
              <a:rPr lang="en-US" sz="2800">
                <a:latin typeface="Calibri" charset="0"/>
                <a:ea typeface="ＭＳ Ｐゴシック" charset="0"/>
              </a:rPr>
              <a:t>Is the origination of this route a duly authorized use of this address?</a:t>
            </a:r>
          </a:p>
          <a:p>
            <a:r>
              <a:rPr lang="en-US">
                <a:latin typeface="Calibri" charset="0"/>
                <a:ea typeface="ＭＳ Ｐゴシック" charset="0"/>
              </a:rPr>
              <a:t>Path</a:t>
            </a:r>
          </a:p>
          <a:p>
            <a:pPr lvl="1"/>
            <a:r>
              <a:rPr lang="en-US" sz="2800">
                <a:latin typeface="Calibri" charset="0"/>
                <a:ea typeface="ＭＳ Ｐゴシック" charset="0"/>
              </a:rPr>
              <a:t>Is the forwarding path represented in the route an authentic path?</a:t>
            </a:r>
          </a:p>
          <a:p>
            <a:pPr lvl="1"/>
            <a:r>
              <a:rPr lang="en-US" sz="2800">
                <a:latin typeface="Calibri" charset="0"/>
                <a:ea typeface="ＭＳ Ｐゴシック" charset="0"/>
              </a:rPr>
              <a:t>If I pass a packet into this path will it get to its intended destination?</a:t>
            </a:r>
          </a:p>
          <a:p>
            <a:pPr lvl="1"/>
            <a:endParaRPr lang="en-US"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1591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Powderfinger Type" charset="0"/>
                <a:ea typeface="ＭＳ Ｐゴシック" charset="0"/>
              </a:rPr>
              <a:t>BGP Origination (1)</a:t>
            </a:r>
          </a:p>
        </p:txBody>
      </p:sp>
      <p:sp>
        <p:nvSpPr>
          <p:cNvPr id="7065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ＭＳ Ｐゴシック" charset="0"/>
              </a:rPr>
              <a:t>Managed Filters</a:t>
            </a:r>
          </a:p>
          <a:p>
            <a:pPr lvl="1">
              <a:defRPr/>
            </a:pPr>
            <a:r>
              <a:rPr lang="en-US" sz="2000" dirty="0">
                <a:latin typeface="Calibri" charset="0"/>
                <a:ea typeface="ＭＳ Ｐゴシック" charset="0"/>
              </a:rPr>
              <a:t>Filter lookup is fast within the router, and filter construction can be undertaken by a trusted off-unit subsystem, using an incremental difference sync protocol to keep the router state in sync</a:t>
            </a:r>
          </a:p>
          <a:p>
            <a:pPr lvl="1">
              <a:defRPr/>
            </a:pPr>
            <a:r>
              <a:rPr lang="en-US" sz="2000" dirty="0">
                <a:latin typeface="Calibri" charset="0"/>
                <a:ea typeface="ＭＳ Ｐゴシック" charset="0"/>
              </a:rPr>
              <a:t>Route Registry model of declaring in advance what addresses you may advertise to your BGP peers</a:t>
            </a:r>
          </a:p>
          <a:p>
            <a:pPr lvl="2">
              <a:defRPr/>
            </a:pPr>
            <a:r>
              <a:rPr lang="en-US" sz="1800" dirty="0">
                <a:latin typeface="Calibri" charset="0"/>
                <a:ea typeface="ＭＳ Ｐゴシック" charset="0"/>
              </a:rPr>
              <a:t>The peer constructs an acceptance filter based on this list</a:t>
            </a:r>
          </a:p>
          <a:p>
            <a:pPr lvl="1">
              <a:defRPr/>
            </a:pPr>
            <a:r>
              <a:rPr lang="en-US" sz="2000" dirty="0">
                <a:latin typeface="Calibri" charset="0"/>
                <a:ea typeface="ＭＳ Ｐゴシック" charset="0"/>
              </a:rPr>
              <a:t>RPKI ROA model of declaring in advance what addresses you may advertise to your BGP peers</a:t>
            </a:r>
          </a:p>
          <a:p>
            <a:pPr lvl="2">
              <a:defRPr/>
            </a:pPr>
            <a:r>
              <a:rPr lang="en-US" sz="1800" dirty="0">
                <a:latin typeface="Calibri" charset="0"/>
                <a:ea typeface="ＭＳ Ｐゴシック" charset="0"/>
              </a:rPr>
              <a:t>The peer constructs an acceptance filter based on this list</a:t>
            </a:r>
          </a:p>
          <a:p>
            <a:pPr lvl="1">
              <a:defRPr/>
            </a:pPr>
            <a:endParaRPr lang="en-US" sz="2000" dirty="0"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620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74638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AU">
                <a:latin typeface="Powderfinger Type" charset="0"/>
                <a:ea typeface="ＭＳ Ｐゴシック" charset="0"/>
              </a:rPr>
              <a:t>If I were </a:t>
            </a:r>
            <a:r>
              <a:rPr lang="en-AU" u="sng">
                <a:latin typeface="Powderfinger Type" charset="0"/>
                <a:ea typeface="ＭＳ Ｐゴシック" charset="0"/>
              </a:rPr>
              <a:t>really</a:t>
            </a:r>
            <a:r>
              <a:rPr lang="en-AU">
                <a:latin typeface="Powderfinger Type" charset="0"/>
                <a:ea typeface="ＭＳ Ｐゴシック" charset="0"/>
              </a:rPr>
              <a:t> bad (and evil)…</a:t>
            </a:r>
          </a:p>
        </p:txBody>
      </p:sp>
      <p:sp>
        <p:nvSpPr>
          <p:cNvPr id="25602" name="Rectangle 3"/>
          <p:cNvSpPr>
            <a:spLocks noGrp="1" noChangeArrowheads="1"/>
          </p:cNvSpPr>
          <p:nvPr>
            <p:ph idx="1"/>
          </p:nvPr>
        </p:nvSpPr>
        <p:spPr>
          <a:xfrm>
            <a:off x="1979613" y="3141663"/>
            <a:ext cx="6707187" cy="2984500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AU" sz="4800" b="1" dirty="0">
                <a:solidFill>
                  <a:srgbClr val="000000"/>
                </a:solidFill>
                <a:latin typeface="Max's Handwritin" charset="0"/>
                <a:ea typeface="ＭＳ Ｐゴシック" charset="0"/>
                <a:cs typeface="Max's Handwritin" charset="0"/>
              </a:rPr>
              <a:t>I’d </a:t>
            </a:r>
            <a:r>
              <a:rPr lang="en-AU" sz="4800" b="1" dirty="0" smtClean="0">
                <a:solidFill>
                  <a:srgbClr val="000000"/>
                </a:solidFill>
                <a:latin typeface="Max's Handwritin" charset="0"/>
                <a:ea typeface="ＭＳ Ｐゴシック" charset="0"/>
                <a:cs typeface="Max's Handwritin" charset="0"/>
              </a:rPr>
              <a:t>attack </a:t>
            </a:r>
            <a:r>
              <a:rPr lang="en-AU" sz="4800" b="1" dirty="0">
                <a:solidFill>
                  <a:srgbClr val="000000"/>
                </a:solidFill>
                <a:latin typeface="Max's Handwritin" charset="0"/>
                <a:ea typeface="ＭＳ Ｐゴシック" charset="0"/>
                <a:cs typeface="Max's Handwritin" charset="0"/>
              </a:rPr>
              <a:t>routing.</a:t>
            </a:r>
          </a:p>
        </p:txBody>
      </p:sp>
      <p:grpSp>
        <p:nvGrpSpPr>
          <p:cNvPr id="25603" name="Group 3"/>
          <p:cNvGrpSpPr>
            <a:grpSpLocks/>
          </p:cNvGrpSpPr>
          <p:nvPr/>
        </p:nvGrpSpPr>
        <p:grpSpPr bwMode="auto">
          <a:xfrm>
            <a:off x="228600" y="304800"/>
            <a:ext cx="990600" cy="990600"/>
            <a:chOff x="1035269" y="914400"/>
            <a:chExt cx="640238" cy="639763"/>
          </a:xfrm>
        </p:grpSpPr>
        <p:pic>
          <p:nvPicPr>
            <p:cNvPr id="25604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914400"/>
              <a:ext cx="608707" cy="639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05" name="Picture 5" descr="head1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269" y="914400"/>
              <a:ext cx="488731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767757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sz="3200">
                <a:latin typeface="Powderfinger Type" charset="0"/>
                <a:ea typeface="ＭＳ Ｐゴシック" charset="0"/>
              </a:rPr>
              <a:t>A filter-based architecture</a:t>
            </a:r>
            <a:br>
              <a:rPr lang="en-GB" sz="3200">
                <a:latin typeface="Powderfinger Type" charset="0"/>
                <a:ea typeface="ＭＳ Ｐゴシック" charset="0"/>
              </a:rPr>
            </a:br>
            <a:r>
              <a:rPr lang="en-GB" sz="3200">
                <a:latin typeface="Powderfinger Type" charset="0"/>
                <a:ea typeface="ＭＳ Ｐゴシック" charset="0"/>
              </a:rPr>
              <a:t>for securing BGP</a:t>
            </a:r>
            <a:br>
              <a:rPr lang="en-GB" sz="3200">
                <a:latin typeface="Powderfinger Type" charset="0"/>
                <a:ea typeface="ＭＳ Ｐゴシック" charset="0"/>
              </a:rPr>
            </a:br>
            <a:r>
              <a:rPr lang="en-GB" sz="3200">
                <a:latin typeface="Powderfinger Type" charset="0"/>
                <a:ea typeface="ＭＳ Ｐゴシック" charset="0"/>
              </a:rPr>
              <a:t>origination</a:t>
            </a:r>
          </a:p>
        </p:txBody>
      </p:sp>
      <p:pic>
        <p:nvPicPr>
          <p:cNvPr id="7270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2963863"/>
            <a:ext cx="7239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TextBox 4"/>
          <p:cNvSpPr txBox="1">
            <a:spLocks noChangeArrowheads="1"/>
          </p:cNvSpPr>
          <p:nvPr/>
        </p:nvSpPr>
        <p:spPr bwMode="auto">
          <a:xfrm>
            <a:off x="7286625" y="3430588"/>
            <a:ext cx="8699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i="1">
                <a:latin typeface="Calibri" charset="0"/>
                <a:cs typeface="Calibri" charset="0"/>
              </a:rPr>
              <a:t>eBGP</a:t>
            </a:r>
          </a:p>
          <a:p>
            <a:pPr algn="ctr" eaLnBrk="1" hangingPunct="1"/>
            <a:r>
              <a:rPr lang="en-US" sz="1800" i="1">
                <a:latin typeface="Calibri" charset="0"/>
                <a:cs typeface="Calibri" charset="0"/>
              </a:rPr>
              <a:t>Router</a:t>
            </a:r>
          </a:p>
        </p:txBody>
      </p:sp>
      <p:sp>
        <p:nvSpPr>
          <p:cNvPr id="72708" name="TextBox 6"/>
          <p:cNvSpPr txBox="1">
            <a:spLocks noChangeArrowheads="1"/>
          </p:cNvSpPr>
          <p:nvPr/>
        </p:nvSpPr>
        <p:spPr bwMode="auto">
          <a:xfrm>
            <a:off x="5942013" y="3733800"/>
            <a:ext cx="13890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i="1">
                <a:latin typeface="Calibri" charset="0"/>
                <a:cs typeface="Calibri" charset="0"/>
              </a:rPr>
              <a:t>BGP Filter</a:t>
            </a:r>
          </a:p>
          <a:p>
            <a:pPr algn="ctr" eaLnBrk="1" hangingPunct="1"/>
            <a:r>
              <a:rPr lang="en-US" sz="1800" i="1">
                <a:latin typeface="Calibri" charset="0"/>
                <a:cs typeface="Calibri" charset="0"/>
              </a:rPr>
              <a:t>(Origin AS +</a:t>
            </a:r>
          </a:p>
          <a:p>
            <a:pPr algn="ctr" eaLnBrk="1" hangingPunct="1"/>
            <a:r>
              <a:rPr lang="en-US" sz="1800" i="1">
                <a:latin typeface="Calibri" charset="0"/>
                <a:cs typeface="Calibri" charset="0"/>
              </a:rPr>
              <a:t>prefix mask)</a:t>
            </a:r>
          </a:p>
        </p:txBody>
      </p:sp>
      <p:sp>
        <p:nvSpPr>
          <p:cNvPr id="8" name="Rectangle 7"/>
          <p:cNvSpPr/>
          <p:nvPr/>
        </p:nvSpPr>
        <p:spPr>
          <a:xfrm>
            <a:off x="4589463" y="2743200"/>
            <a:ext cx="990600" cy="914400"/>
          </a:xfrm>
          <a:prstGeom prst="rect">
            <a:avLst/>
          </a:prstGeom>
          <a:solidFill>
            <a:srgbClr val="C0504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72710" name="TextBox 8"/>
          <p:cNvSpPr txBox="1">
            <a:spLocks noChangeArrowheads="1"/>
          </p:cNvSpPr>
          <p:nvPr/>
        </p:nvSpPr>
        <p:spPr bwMode="auto">
          <a:xfrm>
            <a:off x="4284663" y="3716338"/>
            <a:ext cx="16525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i="1">
                <a:latin typeface="Calibri" charset="0"/>
                <a:cs typeface="Calibri" charset="0"/>
              </a:rPr>
              <a:t>Local Route</a:t>
            </a:r>
          </a:p>
          <a:p>
            <a:pPr algn="ctr" eaLnBrk="1" hangingPunct="1"/>
            <a:r>
              <a:rPr lang="en-US" sz="1800" i="1">
                <a:latin typeface="Calibri" charset="0"/>
                <a:cs typeface="Calibri" charset="0"/>
              </a:rPr>
              <a:t>Policy Engine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5715000" y="2924175"/>
            <a:ext cx="533400" cy="6096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1" name="Right Arrow 10"/>
          <p:cNvSpPr/>
          <p:nvPr/>
        </p:nvSpPr>
        <p:spPr>
          <a:xfrm>
            <a:off x="6781800" y="2924175"/>
            <a:ext cx="533400" cy="6096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6" name="Rectangle 5"/>
          <p:cNvSpPr/>
          <p:nvPr/>
        </p:nvSpPr>
        <p:spPr>
          <a:xfrm>
            <a:off x="6265863" y="2743200"/>
            <a:ext cx="6096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2" name="Rectangle 11"/>
          <p:cNvSpPr/>
          <p:nvPr/>
        </p:nvSpPr>
        <p:spPr>
          <a:xfrm>
            <a:off x="1066800" y="1752600"/>
            <a:ext cx="577850" cy="5334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3" name="Rectangle 12"/>
          <p:cNvSpPr/>
          <p:nvPr/>
        </p:nvSpPr>
        <p:spPr>
          <a:xfrm>
            <a:off x="1219200" y="1905000"/>
            <a:ext cx="577850" cy="5334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4" name="Rectangle 13"/>
          <p:cNvSpPr/>
          <p:nvPr/>
        </p:nvSpPr>
        <p:spPr>
          <a:xfrm>
            <a:off x="1371600" y="2057400"/>
            <a:ext cx="577850" cy="5334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5" name="Rectangle 14"/>
          <p:cNvSpPr/>
          <p:nvPr/>
        </p:nvSpPr>
        <p:spPr>
          <a:xfrm>
            <a:off x="1524000" y="2209800"/>
            <a:ext cx="577850" cy="5334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6" name="Rectangle 15"/>
          <p:cNvSpPr/>
          <p:nvPr/>
        </p:nvSpPr>
        <p:spPr>
          <a:xfrm>
            <a:off x="1676400" y="2362200"/>
            <a:ext cx="577850" cy="5334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7" name="Rectangle 16"/>
          <p:cNvSpPr/>
          <p:nvPr/>
        </p:nvSpPr>
        <p:spPr>
          <a:xfrm>
            <a:off x="1828800" y="2514600"/>
            <a:ext cx="577850" cy="5334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8" name="Rectangle 17"/>
          <p:cNvSpPr/>
          <p:nvPr/>
        </p:nvSpPr>
        <p:spPr>
          <a:xfrm>
            <a:off x="1981200" y="2667000"/>
            <a:ext cx="577850" cy="5334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9" name="Rectangle 18"/>
          <p:cNvSpPr/>
          <p:nvPr/>
        </p:nvSpPr>
        <p:spPr>
          <a:xfrm>
            <a:off x="1098550" y="3200400"/>
            <a:ext cx="577850" cy="5334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0" name="Rectangle 19"/>
          <p:cNvSpPr/>
          <p:nvPr/>
        </p:nvSpPr>
        <p:spPr>
          <a:xfrm>
            <a:off x="1250950" y="3352800"/>
            <a:ext cx="577850" cy="5334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1" name="Rectangle 20"/>
          <p:cNvSpPr/>
          <p:nvPr/>
        </p:nvSpPr>
        <p:spPr>
          <a:xfrm>
            <a:off x="1403350" y="3505200"/>
            <a:ext cx="577850" cy="5334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2" name="Rectangle 21"/>
          <p:cNvSpPr/>
          <p:nvPr/>
        </p:nvSpPr>
        <p:spPr>
          <a:xfrm>
            <a:off x="1555750" y="3657600"/>
            <a:ext cx="577850" cy="5334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3" name="Rectangle 22"/>
          <p:cNvSpPr/>
          <p:nvPr/>
        </p:nvSpPr>
        <p:spPr>
          <a:xfrm>
            <a:off x="1708150" y="3810000"/>
            <a:ext cx="577850" cy="5334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4" name="Rectangle 23"/>
          <p:cNvSpPr/>
          <p:nvPr/>
        </p:nvSpPr>
        <p:spPr>
          <a:xfrm>
            <a:off x="1860550" y="3962400"/>
            <a:ext cx="577850" cy="5334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5" name="Rectangle 24"/>
          <p:cNvSpPr/>
          <p:nvPr/>
        </p:nvSpPr>
        <p:spPr>
          <a:xfrm>
            <a:off x="2012950" y="4114800"/>
            <a:ext cx="577850" cy="5334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6" name="Rectangle 25"/>
          <p:cNvSpPr/>
          <p:nvPr/>
        </p:nvSpPr>
        <p:spPr>
          <a:xfrm>
            <a:off x="1066800" y="4495800"/>
            <a:ext cx="577850" cy="5334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7" name="Rectangle 26"/>
          <p:cNvSpPr/>
          <p:nvPr/>
        </p:nvSpPr>
        <p:spPr>
          <a:xfrm>
            <a:off x="1219200" y="4648200"/>
            <a:ext cx="577850" cy="5334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8" name="Rectangle 27"/>
          <p:cNvSpPr/>
          <p:nvPr/>
        </p:nvSpPr>
        <p:spPr>
          <a:xfrm>
            <a:off x="1371600" y="4800600"/>
            <a:ext cx="577850" cy="5334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9" name="Rectangle 28"/>
          <p:cNvSpPr/>
          <p:nvPr/>
        </p:nvSpPr>
        <p:spPr>
          <a:xfrm>
            <a:off x="1524000" y="4953000"/>
            <a:ext cx="577850" cy="5334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30" name="Rectangle 29"/>
          <p:cNvSpPr/>
          <p:nvPr/>
        </p:nvSpPr>
        <p:spPr>
          <a:xfrm>
            <a:off x="1676400" y="5105400"/>
            <a:ext cx="577850" cy="5334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31" name="Rectangle 30"/>
          <p:cNvSpPr/>
          <p:nvPr/>
        </p:nvSpPr>
        <p:spPr>
          <a:xfrm>
            <a:off x="1828800" y="5257800"/>
            <a:ext cx="577850" cy="5334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32" name="Rectangle 31"/>
          <p:cNvSpPr/>
          <p:nvPr/>
        </p:nvSpPr>
        <p:spPr>
          <a:xfrm>
            <a:off x="1981200" y="5410200"/>
            <a:ext cx="577850" cy="5334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cxnSp>
        <p:nvCxnSpPr>
          <p:cNvPr id="34" name="Straight Arrow Connector 33"/>
          <p:cNvCxnSpPr/>
          <p:nvPr/>
        </p:nvCxnSpPr>
        <p:spPr>
          <a:xfrm rot="10800000">
            <a:off x="2514600" y="2362200"/>
            <a:ext cx="1981200" cy="7620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rot="10800000">
            <a:off x="2559050" y="2857500"/>
            <a:ext cx="1936750" cy="3429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rot="10800000" flipV="1">
            <a:off x="2514600" y="3276600"/>
            <a:ext cx="1981200" cy="1524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rot="10800000" flipV="1">
            <a:off x="2590800" y="3352800"/>
            <a:ext cx="1905000" cy="6096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rot="10800000" flipV="1">
            <a:off x="2667000" y="3429000"/>
            <a:ext cx="1828800" cy="9906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rot="10800000" flipV="1">
            <a:off x="2743200" y="3505200"/>
            <a:ext cx="1752600" cy="12954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741" name="TextBox 60"/>
          <p:cNvSpPr txBox="1">
            <a:spLocks noChangeArrowheads="1"/>
          </p:cNvSpPr>
          <p:nvPr/>
        </p:nvSpPr>
        <p:spPr bwMode="auto">
          <a:xfrm>
            <a:off x="3021013" y="4724400"/>
            <a:ext cx="17256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i="1">
                <a:latin typeface="Calibri" charset="0"/>
                <a:cs typeface="Calibri" charset="0"/>
              </a:rPr>
              <a:t>Distribution /</a:t>
            </a:r>
          </a:p>
          <a:p>
            <a:pPr algn="ctr" eaLnBrk="1" hangingPunct="1"/>
            <a:r>
              <a:rPr lang="en-US" sz="1800" i="1">
                <a:latin typeface="Calibri" charset="0"/>
                <a:cs typeface="Calibri" charset="0"/>
              </a:rPr>
              <a:t>Synchronisation</a:t>
            </a:r>
          </a:p>
        </p:txBody>
      </p:sp>
      <p:sp>
        <p:nvSpPr>
          <p:cNvPr id="72742" name="TextBox 61"/>
          <p:cNvSpPr txBox="1">
            <a:spLocks noChangeArrowheads="1"/>
          </p:cNvSpPr>
          <p:nvPr/>
        </p:nvSpPr>
        <p:spPr bwMode="auto">
          <a:xfrm>
            <a:off x="330200" y="6019800"/>
            <a:ext cx="4114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i="1">
                <a:latin typeface="Calibri" charset="0"/>
                <a:cs typeface="Calibri" charset="0"/>
              </a:rPr>
              <a:t>Route Origination Information</a:t>
            </a:r>
          </a:p>
          <a:p>
            <a:pPr algn="ctr" eaLnBrk="1" hangingPunct="1"/>
            <a:r>
              <a:rPr lang="en-US" sz="1800" i="1">
                <a:latin typeface="Calibri" charset="0"/>
                <a:cs typeface="Calibri" charset="0"/>
              </a:rPr>
              <a:t>(Route Registries or  RPKI certs and ROAS)</a:t>
            </a:r>
          </a:p>
        </p:txBody>
      </p:sp>
    </p:spTree>
    <p:extLst>
      <p:ext uri="{BB962C8B-B14F-4D97-AF65-F5344CB8AC3E}">
        <p14:creationId xmlns:p14="http://schemas.microsoft.com/office/powerpoint/2010/main" val="138305212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Powderfinger Type" charset="0"/>
                <a:ea typeface="ＭＳ Ｐゴシック" charset="0"/>
              </a:rPr>
              <a:t>BGP Origination (2)</a:t>
            </a:r>
          </a:p>
        </p:txBody>
      </p:sp>
      <p:sp>
        <p:nvSpPr>
          <p:cNvPr id="7475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en-US" sz="3200" b="1">
                <a:solidFill>
                  <a:srgbClr val="984807"/>
                </a:solidFill>
                <a:latin typeface="Calibri" charset="0"/>
                <a:ea typeface="ＭＳ Ｐゴシック" charset="0"/>
              </a:rPr>
              <a:t>Update Filtering</a:t>
            </a:r>
          </a:p>
          <a:p>
            <a:pPr lvl="1"/>
            <a:r>
              <a:rPr lang="en-US" sz="2000">
                <a:latin typeface="Calibri" charset="0"/>
                <a:ea typeface="ＭＳ Ｐゴシック" charset="0"/>
              </a:rPr>
              <a:t>Update filtering allows the credential information to be passed with the data, allowing for “just in time” delivery of credentials and information</a:t>
            </a:r>
          </a:p>
          <a:p>
            <a:pPr lvl="1"/>
            <a:r>
              <a:rPr lang="en-US" sz="2000">
                <a:latin typeface="Calibri" charset="0"/>
                <a:ea typeface="ＭＳ Ｐゴシック" charset="0"/>
              </a:rPr>
              <a:t>Can be undertaken on-board, or outsourced to update filtering BGP route server(s) within each AS</a:t>
            </a:r>
          </a:p>
          <a:p>
            <a:pPr lvl="1"/>
            <a:r>
              <a:rPr lang="en-US" sz="2000">
                <a:latin typeface="Calibri" charset="0"/>
                <a:ea typeface="ＭＳ Ｐゴシック" charset="0"/>
              </a:rPr>
              <a:t>RKPI ROA attached to the update as an opaque transitive attribute?</a:t>
            </a:r>
          </a:p>
          <a:p>
            <a:pPr lvl="2"/>
            <a:r>
              <a:rPr lang="en-US" sz="1800">
                <a:latin typeface="Calibri" charset="0"/>
                <a:ea typeface="ＭＳ Ｐゴシック" charset="0"/>
              </a:rPr>
              <a:t>BGP bloat?</a:t>
            </a:r>
          </a:p>
          <a:p>
            <a:pPr lvl="2"/>
            <a:r>
              <a:rPr lang="en-US" sz="1800">
                <a:latin typeface="Calibri" charset="0"/>
                <a:ea typeface="ＭＳ Ｐゴシック" charset="0"/>
              </a:rPr>
              <a:t>Digital signatures plus PKI Certs can add significant size to updates and processing load to routers (as in a BGP peer session reset)</a:t>
            </a:r>
          </a:p>
          <a:p>
            <a:pPr lvl="1"/>
            <a:r>
              <a:rPr lang="en-US" sz="2000">
                <a:latin typeface="Calibri" charset="0"/>
                <a:ea typeface="ＭＳ Ｐゴシック" charset="0"/>
              </a:rPr>
              <a:t>Or perform a Reverse DNS lookup</a:t>
            </a:r>
          </a:p>
          <a:p>
            <a:pPr lvl="2"/>
            <a:r>
              <a:rPr lang="en-US" sz="1800">
                <a:latin typeface="Calibri" charset="0"/>
                <a:ea typeface="ＭＳ Ｐゴシック" charset="0"/>
              </a:rPr>
              <a:t>Validate originating AS through a DNS query of the prefix</a:t>
            </a:r>
          </a:p>
          <a:p>
            <a:pPr lvl="1"/>
            <a:endParaRPr lang="en-US" sz="2000"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22428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sz="3200">
                <a:latin typeface="Powderfinger Type" charset="0"/>
                <a:ea typeface="ＭＳ Ｐゴシック" charset="0"/>
              </a:rPr>
              <a:t>A update-based architecture</a:t>
            </a:r>
            <a:br>
              <a:rPr lang="en-GB" sz="3200">
                <a:latin typeface="Powderfinger Type" charset="0"/>
                <a:ea typeface="ＭＳ Ｐゴシック" charset="0"/>
              </a:rPr>
            </a:br>
            <a:r>
              <a:rPr lang="en-GB" sz="3200">
                <a:latin typeface="Powderfinger Type" charset="0"/>
                <a:ea typeface="ＭＳ Ｐゴシック" charset="0"/>
              </a:rPr>
              <a:t>for securing BGP</a:t>
            </a:r>
            <a:br>
              <a:rPr lang="en-GB" sz="3200">
                <a:latin typeface="Powderfinger Type" charset="0"/>
                <a:ea typeface="ＭＳ Ｐゴシック" charset="0"/>
              </a:rPr>
            </a:br>
            <a:r>
              <a:rPr lang="en-GB" sz="3200">
                <a:latin typeface="Powderfinger Type" charset="0"/>
                <a:ea typeface="ＭＳ Ｐゴシック" charset="0"/>
              </a:rPr>
              <a:t>origination</a:t>
            </a:r>
          </a:p>
        </p:txBody>
      </p:sp>
      <p:pic>
        <p:nvPicPr>
          <p:cNvPr id="7577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2708275"/>
            <a:ext cx="7239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TextBox 4"/>
          <p:cNvSpPr txBox="1">
            <a:spLocks noChangeArrowheads="1"/>
          </p:cNvSpPr>
          <p:nvPr/>
        </p:nvSpPr>
        <p:spPr bwMode="auto">
          <a:xfrm>
            <a:off x="3459163" y="3175000"/>
            <a:ext cx="8699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i="1">
                <a:latin typeface="Calibri" charset="0"/>
                <a:cs typeface="Calibri" charset="0"/>
              </a:rPr>
              <a:t>eBGP</a:t>
            </a:r>
          </a:p>
          <a:p>
            <a:pPr algn="ctr" eaLnBrk="1" hangingPunct="1"/>
            <a:r>
              <a:rPr lang="en-US" sz="1800" i="1">
                <a:latin typeface="Calibri" charset="0"/>
                <a:cs typeface="Calibri" charset="0"/>
              </a:rPr>
              <a:t>Router</a:t>
            </a:r>
          </a:p>
        </p:txBody>
      </p:sp>
      <p:sp>
        <p:nvSpPr>
          <p:cNvPr id="2" name="Rectangle 1"/>
          <p:cNvSpPr/>
          <p:nvPr/>
        </p:nvSpPr>
        <p:spPr>
          <a:xfrm>
            <a:off x="1116013" y="2205038"/>
            <a:ext cx="1439862" cy="237648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187450" y="3573463"/>
            <a:ext cx="1296988" cy="71913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5782" name="TextBox 4"/>
          <p:cNvSpPr txBox="1">
            <a:spLocks noChangeArrowheads="1"/>
          </p:cNvSpPr>
          <p:nvPr/>
        </p:nvSpPr>
        <p:spPr bwMode="auto">
          <a:xfrm>
            <a:off x="1277938" y="4652963"/>
            <a:ext cx="9318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i="1">
                <a:latin typeface="Calibri" charset="0"/>
                <a:cs typeface="Calibri" charset="0"/>
              </a:rPr>
              <a:t>BGP</a:t>
            </a:r>
          </a:p>
          <a:p>
            <a:pPr algn="ctr" eaLnBrk="1" hangingPunct="1"/>
            <a:r>
              <a:rPr lang="en-US" sz="1800" i="1">
                <a:latin typeface="Calibri" charset="0"/>
                <a:cs typeface="Calibri" charset="0"/>
              </a:rPr>
              <a:t>Update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08113" y="2781300"/>
            <a:ext cx="85407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latin typeface="+mn-lt"/>
              </a:rPr>
              <a:t>Origin AS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450975" y="2420938"/>
            <a:ext cx="769938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latin typeface="+mn-lt"/>
              </a:rPr>
              <a:t>Address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463675" y="3141663"/>
            <a:ext cx="744538" cy="3063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latin typeface="+mn-lt"/>
              </a:rPr>
              <a:t>AS Path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331913" y="3644900"/>
            <a:ext cx="1008062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latin typeface="+mn-lt"/>
              </a:rPr>
              <a:t>Origination</a:t>
            </a:r>
          </a:p>
          <a:p>
            <a:pPr>
              <a:defRPr/>
            </a:pPr>
            <a:r>
              <a:rPr lang="en-US" sz="1400" dirty="0">
                <a:latin typeface="+mn-lt"/>
              </a:rPr>
              <a:t>Credentials</a:t>
            </a:r>
          </a:p>
        </p:txBody>
      </p:sp>
      <p:sp>
        <p:nvSpPr>
          <p:cNvPr id="7" name="Right Arrow 6"/>
          <p:cNvSpPr/>
          <p:nvPr/>
        </p:nvSpPr>
        <p:spPr>
          <a:xfrm>
            <a:off x="2700338" y="2708275"/>
            <a:ext cx="576262" cy="36036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572000" y="6000750"/>
            <a:ext cx="1633538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latin typeface="+mn-lt"/>
              </a:rPr>
              <a:t>Local Trust Material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884738" y="5065713"/>
            <a:ext cx="1008062" cy="5222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latin typeface="+mn-lt"/>
              </a:rPr>
              <a:t>Origination</a:t>
            </a:r>
          </a:p>
          <a:p>
            <a:pPr>
              <a:defRPr/>
            </a:pPr>
            <a:r>
              <a:rPr lang="en-US" sz="1400" dirty="0">
                <a:latin typeface="+mn-lt"/>
              </a:rPr>
              <a:t>Credentials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962525" y="4633913"/>
            <a:ext cx="85407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latin typeface="+mn-lt"/>
              </a:rPr>
              <a:t>Origin AS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003800" y="4273550"/>
            <a:ext cx="769938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latin typeface="+mn-lt"/>
              </a:rPr>
              <a:t>Address</a:t>
            </a:r>
          </a:p>
        </p:txBody>
      </p:sp>
      <p:sp>
        <p:nvSpPr>
          <p:cNvPr id="75792" name="TextBox 32"/>
          <p:cNvSpPr txBox="1">
            <a:spLocks noChangeArrowheads="1"/>
          </p:cNvSpPr>
          <p:nvPr/>
        </p:nvSpPr>
        <p:spPr bwMode="auto">
          <a:xfrm>
            <a:off x="5210175" y="5641975"/>
            <a:ext cx="3571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+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643438" y="3644900"/>
            <a:ext cx="1390650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400" i="1" dirty="0">
                <a:latin typeface="+mn-lt"/>
              </a:rPr>
              <a:t>Local Validation</a:t>
            </a:r>
          </a:p>
          <a:p>
            <a:pPr algn="ctr">
              <a:defRPr/>
            </a:pPr>
            <a:r>
              <a:rPr lang="en-US" sz="1400" i="1" dirty="0">
                <a:latin typeface="+mn-lt"/>
              </a:rPr>
              <a:t>Function</a:t>
            </a:r>
          </a:p>
        </p:txBody>
      </p:sp>
      <p:sp>
        <p:nvSpPr>
          <p:cNvPr id="36" name="Freeform 35"/>
          <p:cNvSpPr/>
          <p:nvPr/>
        </p:nvSpPr>
        <p:spPr>
          <a:xfrm>
            <a:off x="3535363" y="3011488"/>
            <a:ext cx="1246187" cy="2170112"/>
          </a:xfrm>
          <a:custGeom>
            <a:avLst/>
            <a:gdLst>
              <a:gd name="connsiteX0" fmla="*/ 749871 w 1246594"/>
              <a:gd name="connsiteY0" fmla="*/ 3592 h 2169481"/>
              <a:gd name="connsiteX1" fmla="*/ 1217345 w 1246594"/>
              <a:gd name="connsiteY1" fmla="*/ 260694 h 2169481"/>
              <a:gd name="connsiteX2" fmla="*/ 1911 w 1246594"/>
              <a:gd name="connsiteY2" fmla="*/ 1663068 h 2169481"/>
              <a:gd name="connsiteX3" fmla="*/ 936861 w 1246594"/>
              <a:gd name="connsiteY3" fmla="*/ 1982498 h 2169481"/>
              <a:gd name="connsiteX4" fmla="*/ 944652 w 1246594"/>
              <a:gd name="connsiteY4" fmla="*/ 1795515 h 2169481"/>
              <a:gd name="connsiteX5" fmla="*/ 1045938 w 1246594"/>
              <a:gd name="connsiteY5" fmla="*/ 1990289 h 2169481"/>
              <a:gd name="connsiteX6" fmla="*/ 944652 w 1246594"/>
              <a:gd name="connsiteY6" fmla="*/ 2169481 h 2169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46594" h="2169481">
                <a:moveTo>
                  <a:pt x="749871" y="3592"/>
                </a:moveTo>
                <a:cubicBezTo>
                  <a:pt x="1045938" y="-6147"/>
                  <a:pt x="1342005" y="-15885"/>
                  <a:pt x="1217345" y="260694"/>
                </a:cubicBezTo>
                <a:cubicBezTo>
                  <a:pt x="1092685" y="537273"/>
                  <a:pt x="48658" y="1376101"/>
                  <a:pt x="1911" y="1663068"/>
                </a:cubicBezTo>
                <a:cubicBezTo>
                  <a:pt x="-44836" y="1950035"/>
                  <a:pt x="779738" y="1960424"/>
                  <a:pt x="936861" y="1982498"/>
                </a:cubicBezTo>
                <a:cubicBezTo>
                  <a:pt x="1093985" y="2004573"/>
                  <a:pt x="926473" y="1794217"/>
                  <a:pt x="944652" y="1795515"/>
                </a:cubicBezTo>
                <a:cubicBezTo>
                  <a:pt x="962831" y="1796813"/>
                  <a:pt x="1045938" y="1927961"/>
                  <a:pt x="1045938" y="1990289"/>
                </a:cubicBezTo>
                <a:cubicBezTo>
                  <a:pt x="1045938" y="2052617"/>
                  <a:pt x="944652" y="2169481"/>
                  <a:pt x="944652" y="2169481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" name="Freeform 38"/>
          <p:cNvSpPr/>
          <p:nvPr/>
        </p:nvSpPr>
        <p:spPr>
          <a:xfrm>
            <a:off x="5048250" y="2684463"/>
            <a:ext cx="1630363" cy="2239962"/>
          </a:xfrm>
          <a:custGeom>
            <a:avLst/>
            <a:gdLst>
              <a:gd name="connsiteX0" fmla="*/ 873657 w 1630223"/>
              <a:gd name="connsiteY0" fmla="*/ 2238640 h 2238640"/>
              <a:gd name="connsiteX1" fmla="*/ 1613826 w 1630223"/>
              <a:gd name="connsiteY1" fmla="*/ 2098403 h 2238640"/>
              <a:gd name="connsiteX2" fmla="*/ 1278802 w 1630223"/>
              <a:gd name="connsiteY2" fmla="*/ 618119 h 2238640"/>
              <a:gd name="connsiteX3" fmla="*/ 78950 w 1630223"/>
              <a:gd name="connsiteY3" fmla="*/ 158451 h 2238640"/>
              <a:gd name="connsiteX4" fmla="*/ 226984 w 1630223"/>
              <a:gd name="connsiteY4" fmla="*/ 2632 h 2238640"/>
              <a:gd name="connsiteX5" fmla="*/ 8829 w 1630223"/>
              <a:gd name="connsiteY5" fmla="*/ 72751 h 2238640"/>
              <a:gd name="connsiteX6" fmla="*/ 63368 w 1630223"/>
              <a:gd name="connsiteY6" fmla="*/ 228570 h 223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30223" h="2238640">
                <a:moveTo>
                  <a:pt x="873657" y="2238640"/>
                </a:moveTo>
                <a:lnTo>
                  <a:pt x="1613826" y="2098403"/>
                </a:lnTo>
                <a:cubicBezTo>
                  <a:pt x="1681350" y="1828316"/>
                  <a:pt x="1534615" y="941444"/>
                  <a:pt x="1278802" y="618119"/>
                </a:cubicBezTo>
                <a:cubicBezTo>
                  <a:pt x="1022989" y="294794"/>
                  <a:pt x="254253" y="261032"/>
                  <a:pt x="78950" y="158451"/>
                </a:cubicBezTo>
                <a:cubicBezTo>
                  <a:pt x="-96353" y="55870"/>
                  <a:pt x="238671" y="16915"/>
                  <a:pt x="226984" y="2632"/>
                </a:cubicBezTo>
                <a:cubicBezTo>
                  <a:pt x="215297" y="-11651"/>
                  <a:pt x="36098" y="35095"/>
                  <a:pt x="8829" y="72751"/>
                </a:cubicBezTo>
                <a:cubicBezTo>
                  <a:pt x="-18440" y="110407"/>
                  <a:pt x="22464" y="169488"/>
                  <a:pt x="63368" y="22857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4572000" y="4221163"/>
            <a:ext cx="1584325" cy="2303462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4572000" y="2636838"/>
            <a:ext cx="457200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latin typeface="+mn-lt"/>
              </a:rPr>
              <a:t>Y/N</a:t>
            </a:r>
          </a:p>
        </p:txBody>
      </p:sp>
    </p:spTree>
    <p:extLst>
      <p:ext uri="{BB962C8B-B14F-4D97-AF65-F5344CB8AC3E}">
        <p14:creationId xmlns:p14="http://schemas.microsoft.com/office/powerpoint/2010/main" val="123783204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Powderfinger Type" charset="0"/>
                <a:ea typeface="ＭＳ Ｐゴシック" charset="0"/>
              </a:rPr>
              <a:t>Path Validation</a:t>
            </a:r>
          </a:p>
        </p:txBody>
      </p:sp>
      <p:sp>
        <p:nvSpPr>
          <p:cNvPr id="7782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en-US" sz="2800">
                <a:latin typeface="Calibri" charset="0"/>
                <a:ea typeface="ＭＳ Ｐゴシック" charset="0"/>
              </a:rPr>
              <a:t>Origination validation reduces the attack surface, but an attacker can still inject bogus routes as long as it synthesizes the specified originating AS in the bogus route entry</a:t>
            </a:r>
          </a:p>
          <a:p>
            <a:pPr marL="0" indent="0">
              <a:buFont typeface="Arial" charset="0"/>
              <a:buNone/>
            </a:pPr>
            <a:r>
              <a:rPr lang="en-US" sz="2800">
                <a:latin typeface="Calibri" charset="0"/>
                <a:ea typeface="ＭＳ Ｐゴシック" charset="0"/>
              </a:rPr>
              <a:t>So while origination protection is a good initial step, it is just an initial step and by itself its not a completely adequate approach to routing security</a:t>
            </a:r>
          </a:p>
          <a:p>
            <a:pPr marL="0" indent="0">
              <a:buFont typeface="Arial" charset="0"/>
              <a:buNone/>
            </a:pPr>
            <a:r>
              <a:rPr lang="en-US" sz="2800">
                <a:latin typeface="Calibri" charset="0"/>
                <a:ea typeface="ＭＳ Ｐゴシック" charset="0"/>
              </a:rPr>
              <a:t>But how far (and at what cost) should we go to secure AS Paths?</a:t>
            </a:r>
          </a:p>
        </p:txBody>
      </p:sp>
    </p:spTree>
    <p:extLst>
      <p:ext uri="{BB962C8B-B14F-4D97-AF65-F5344CB8AC3E}">
        <p14:creationId xmlns:p14="http://schemas.microsoft.com/office/powerpoint/2010/main" val="38943573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4000">
                <a:latin typeface="Powderfinger Type" charset="0"/>
                <a:ea typeface="ＭＳ Ｐゴシック" charset="0"/>
              </a:rPr>
              <a:t>option a:</a:t>
            </a:r>
            <a:br>
              <a:rPr lang="en-US" sz="4000">
                <a:latin typeface="Powderfinger Type" charset="0"/>
                <a:ea typeface="ＭＳ Ｐゴシック" charset="0"/>
              </a:rPr>
            </a:br>
            <a:r>
              <a:rPr lang="en-US" sz="4000">
                <a:latin typeface="Powderfinger Type" charset="0"/>
                <a:ea typeface="ＭＳ Ｐゴシック" charset="0"/>
              </a:rPr>
              <a:t>Route Registries and RPSL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2400" dirty="0" smtClean="0"/>
              <a:t>Using RPSL and various forms of export and import attestations in a route registry it is feasible to construct AS Path filters that allow a BGP speaker to filter out implausible AS Paths from incoming updates</a:t>
            </a:r>
          </a:p>
          <a:p>
            <a:pPr>
              <a:defRPr/>
            </a:pPr>
            <a:r>
              <a:rPr lang="en-US" sz="2400" dirty="0" smtClean="0"/>
              <a:t>In practice RPSL never gained widespread acceptance. Some communities worked hard to promulgate its use, but overall it was unable to achieve widespread adoption and the effort / benefit equation was unsustainable</a:t>
            </a:r>
          </a:p>
          <a:p>
            <a:pPr>
              <a:defRPr/>
            </a:pPr>
            <a:r>
              <a:rPr lang="en-US" sz="2400" dirty="0" smtClean="0"/>
              <a:t>RPSL path filters can filter out what’s implausible</a:t>
            </a:r>
          </a:p>
          <a:p>
            <a:pPr marL="0" indent="0">
              <a:buFont typeface="Arial" charset="0"/>
              <a:buNone/>
              <a:defRPr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7105044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>
                <a:latin typeface="Powderfinger Type" charset="0"/>
                <a:ea typeface="ＭＳ Ｐゴシック" charset="0"/>
              </a:rPr>
              <a:t>option b:</a:t>
            </a:r>
            <a:br>
              <a:rPr lang="en-US">
                <a:latin typeface="Powderfinger Type" charset="0"/>
                <a:ea typeface="ＭＳ Ｐゴシック" charset="0"/>
              </a:rPr>
            </a:br>
            <a:r>
              <a:rPr lang="en-US">
                <a:latin typeface="Powderfinger Type" charset="0"/>
                <a:ea typeface="ＭＳ Ｐゴシック" charset="0"/>
              </a:rPr>
              <a:t>AS Adjacency and soBGP</a:t>
            </a:r>
          </a:p>
        </p:txBody>
      </p:sp>
      <p:sp>
        <p:nvSpPr>
          <p:cNvPr id="7987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>
                <a:latin typeface="Calibri" charset="0"/>
                <a:ea typeface="ＭＳ Ｐゴシック" charset="0"/>
              </a:rPr>
              <a:t>A similar approach was described in soBGP, where a pair of adjacent ASs would publish and propagate a signed AS Adjacency Attestation </a:t>
            </a:r>
          </a:p>
          <a:p>
            <a:r>
              <a:rPr lang="en-US" sz="2400">
                <a:latin typeface="Calibri" charset="0"/>
                <a:ea typeface="ＭＳ Ｐゴシック" charset="0"/>
              </a:rPr>
              <a:t>If a BGP speaker receives a AS Path it can break the path into a sequence of AS adjacency pairs and determine if the AS Path represents a plausible transit path through the network</a:t>
            </a:r>
          </a:p>
          <a:p>
            <a:r>
              <a:rPr lang="en-US" sz="2400">
                <a:latin typeface="Calibri" charset="0"/>
                <a:ea typeface="ＭＳ Ｐゴシック" charset="0"/>
              </a:rPr>
              <a:t>This plausibility test can be performed through a filter operation performed on received updates, either on-board or off-loaded</a:t>
            </a:r>
          </a:p>
        </p:txBody>
      </p:sp>
    </p:spTree>
    <p:extLst>
      <p:ext uri="{BB962C8B-B14F-4D97-AF65-F5344CB8AC3E}">
        <p14:creationId xmlns:p14="http://schemas.microsoft.com/office/powerpoint/2010/main" val="247887223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/>
          <p:cNvSpPr>
            <a:spLocks noGrp="1"/>
          </p:cNvSpPr>
          <p:nvPr>
            <p:ph type="title"/>
          </p:nvPr>
        </p:nvSpPr>
        <p:spPr>
          <a:xfrm>
            <a:off x="250825" y="274638"/>
            <a:ext cx="8893175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>
                <a:latin typeface="Powderfinger Type" charset="0"/>
                <a:ea typeface="ＭＳ Ｐゴシック" charset="0"/>
              </a:rPr>
              <a:t>option c:</a:t>
            </a:r>
            <a:br>
              <a:rPr lang="en-US" sz="3600">
                <a:latin typeface="Powderfinger Type" charset="0"/>
                <a:ea typeface="ＭＳ Ｐゴシック" charset="0"/>
              </a:rPr>
            </a:br>
            <a:r>
              <a:rPr lang="en-US" sz="3600">
                <a:latin typeface="Powderfinger Type" charset="0"/>
                <a:ea typeface="ＭＳ Ｐゴシック" charset="0"/>
              </a:rPr>
              <a:t>AS Path Validation and BGPsec</a:t>
            </a:r>
          </a:p>
        </p:txBody>
      </p:sp>
      <p:sp>
        <p:nvSpPr>
          <p:cNvPr id="8089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>
                <a:latin typeface="Calibri" charset="0"/>
                <a:ea typeface="ＭＳ Ｐゴシック" charset="0"/>
              </a:rPr>
              <a:t>BGPsec proposes a stricter form of AS Path validation where each eBGP speaker uses its own digital key to sign across the path and the AS to whom the update is being sent</a:t>
            </a:r>
          </a:p>
          <a:p>
            <a:r>
              <a:rPr lang="en-US" sz="2400">
                <a:latin typeface="Calibri" charset="0"/>
                <a:ea typeface="ＭＳ Ｐゴシック" charset="0"/>
              </a:rPr>
              <a:t>It is not possible for a third party to construct a bogus route in this scenario unless it gains access to keys</a:t>
            </a:r>
          </a:p>
          <a:p>
            <a:r>
              <a:rPr lang="en-US" sz="2400">
                <a:latin typeface="Calibri" charset="0"/>
                <a:ea typeface="ＭＳ Ｐゴシック" charset="0"/>
              </a:rPr>
              <a:t>But this sequence of interlocking signatures implies:</a:t>
            </a:r>
          </a:p>
          <a:p>
            <a:pPr lvl="1"/>
            <a:r>
              <a:rPr lang="en-GB" sz="2000">
                <a:latin typeface="Calibri" charset="0"/>
                <a:ea typeface="ＭＳ Ｐゴシック" charset="0"/>
              </a:rPr>
              <a:t>BGPsec routers are required to unchain the signature set and match it to the AS Path in the update, using the local RPKI cache to validate the router signatures</a:t>
            </a:r>
          </a:p>
          <a:p>
            <a:pPr lvl="1"/>
            <a:r>
              <a:rPr lang="en-US" sz="2000">
                <a:latin typeface="Calibri" charset="0"/>
                <a:ea typeface="ＭＳ Ｐゴシック" charset="0"/>
              </a:rPr>
              <a:t>BGP bloat in carrying interlocking signatures</a:t>
            </a:r>
          </a:p>
          <a:p>
            <a:pPr lvl="1"/>
            <a:r>
              <a:rPr lang="en-US" sz="2000">
                <a:latin typeface="Calibri" charset="0"/>
                <a:ea typeface="ＭＳ Ｐゴシック" charset="0"/>
              </a:rPr>
              <a:t>a high crypto processing overhead in processing updates</a:t>
            </a:r>
          </a:p>
          <a:p>
            <a:pPr lvl="1"/>
            <a:r>
              <a:rPr lang="en-US" sz="2000">
                <a:latin typeface="Calibri" charset="0"/>
                <a:ea typeface="ＭＳ Ｐゴシック" charset="0"/>
              </a:rPr>
              <a:t>no useful validation in cases of piecemeal adoption of BGPsec</a:t>
            </a:r>
          </a:p>
          <a:p>
            <a:pPr lvl="1"/>
            <a:endParaRPr lang="en-US" sz="2000"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72438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Powderfinger Type" charset="0"/>
                <a:ea typeface="ＭＳ Ｐゴシック" charset="0"/>
              </a:rPr>
              <a:t>Concerns</a:t>
            </a:r>
          </a:p>
        </p:txBody>
      </p:sp>
      <p:sp>
        <p:nvSpPr>
          <p:cNvPr id="81922" name="Content Placeholder 2"/>
          <p:cNvSpPr>
            <a:spLocks noGrp="1"/>
          </p:cNvSpPr>
          <p:nvPr>
            <p:ph idx="1"/>
          </p:nvPr>
        </p:nvSpPr>
        <p:spPr>
          <a:xfrm>
            <a:off x="179388" y="1417638"/>
            <a:ext cx="8856662" cy="4525962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buFont typeface="Arial" charset="0"/>
              <a:buNone/>
            </a:pPr>
            <a:r>
              <a:rPr lang="en-US" sz="2800">
                <a:latin typeface="Calibri" charset="0"/>
                <a:ea typeface="ＭＳ Ｐゴシック" charset="0"/>
              </a:rPr>
              <a:t>A major issue here is that of </a:t>
            </a:r>
            <a:r>
              <a:rPr lang="en-US" sz="2800" b="1" i="1">
                <a:solidFill>
                  <a:srgbClr val="BC352C"/>
                </a:solidFill>
                <a:latin typeface="Calibri" charset="0"/>
                <a:ea typeface="ＭＳ Ｐゴシック" charset="0"/>
              </a:rPr>
              <a:t>partial use and deployment</a:t>
            </a:r>
          </a:p>
          <a:p>
            <a:pPr lvl="1" eaLnBrk="1" hangingPunct="1"/>
            <a:r>
              <a:rPr lang="en-US" sz="2400">
                <a:latin typeface="Calibri" charset="0"/>
                <a:ea typeface="ＭＳ Ｐゴシック" charset="0"/>
              </a:rPr>
              <a:t>This security mechanism has to cope with partial deployment in the routing system</a:t>
            </a:r>
          </a:p>
          <a:p>
            <a:pPr lvl="2" eaLnBrk="1" hangingPunct="1"/>
            <a:r>
              <a:rPr lang="en-US" sz="1800">
                <a:latin typeface="Calibri" charset="0"/>
                <a:ea typeface="ＭＳ Ｐゴシック" charset="0"/>
              </a:rPr>
              <a:t>The basic conventional approach of “what is not certified and proved as good must be bad” will not work in a partial deployment scenario</a:t>
            </a:r>
          </a:p>
          <a:p>
            <a:pPr lvl="1" eaLnBrk="1" hangingPunct="1"/>
            <a:r>
              <a:rPr lang="en-US" sz="2400">
                <a:latin typeface="Calibri" charset="0"/>
                <a:ea typeface="ＭＳ Ｐゴシック" charset="0"/>
              </a:rPr>
              <a:t>In BGP we need to think about both origination and the AS Path of a route object in a partial deployed environment</a:t>
            </a:r>
          </a:p>
          <a:p>
            <a:pPr lvl="2" eaLnBrk="1" hangingPunct="1"/>
            <a:r>
              <a:rPr lang="en-US" sz="1800">
                <a:latin typeface="Calibri" charset="0"/>
                <a:ea typeface="ＭＳ Ｐゴシック" charset="0"/>
              </a:rPr>
              <a:t>AS path validation is challenging indeed in an environment of piecemeal use of secure credentials, as the mechanism cannot tunnel from one BGPsec “island” to the next “island”</a:t>
            </a:r>
            <a:endParaRPr lang="en-US" altLang="ja-JP" sz="1800">
              <a:latin typeface="Calibri" charset="0"/>
              <a:ea typeface="ＭＳ Ｐゴシック" charset="0"/>
            </a:endParaRPr>
          </a:p>
          <a:p>
            <a:pPr lvl="1" eaLnBrk="1" hangingPunct="1"/>
            <a:r>
              <a:rPr lang="en-US" sz="2400">
                <a:latin typeface="Calibri" charset="0"/>
                <a:ea typeface="ＭＳ Ｐゴシック" charset="0"/>
              </a:rPr>
              <a:t>A partially secured environment may incur a combination of high incremental cost with only marginal net benefit to those deploying BGPsec</a:t>
            </a:r>
          </a:p>
        </p:txBody>
      </p:sp>
    </p:spTree>
    <p:extLst>
      <p:ext uri="{BB962C8B-B14F-4D97-AF65-F5344CB8AC3E}">
        <p14:creationId xmlns:p14="http://schemas.microsoft.com/office/powerpoint/2010/main" val="94074197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Powderfinger Type" charset="0"/>
                <a:ea typeface="ＭＳ Ｐゴシック" charset="0"/>
              </a:rPr>
              <a:t>Concerns</a:t>
            </a:r>
          </a:p>
        </p:txBody>
      </p:sp>
      <p:sp>
        <p:nvSpPr>
          <p:cNvPr id="7577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en-US" sz="2800" dirty="0">
                <a:latin typeface="Calibri" charset="0"/>
                <a:ea typeface="ＭＳ Ｐゴシック" charset="0"/>
              </a:rPr>
              <a:t>Is a 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Calibri" charset="0"/>
                <a:ea typeface="ＭＳ Ｐゴシック" charset="0"/>
              </a:rPr>
              <a:t>trust hierarchy </a:t>
            </a:r>
            <a:r>
              <a:rPr lang="en-US" sz="2800" dirty="0">
                <a:latin typeface="Calibri" charset="0"/>
                <a:ea typeface="ＭＳ Ｐゴシック" charset="0"/>
              </a:rPr>
              <a:t>the best approach to use?</a:t>
            </a:r>
          </a:p>
          <a:p>
            <a:pPr lvl="1" eaLnBrk="1" hangingPunct="1">
              <a:defRPr/>
            </a:pPr>
            <a:r>
              <a:rPr lang="en-US" sz="2400" dirty="0">
                <a:latin typeface="Calibri" charset="0"/>
                <a:ea typeface="ＭＳ Ｐゴシック" charset="0"/>
              </a:rPr>
              <a:t>The concern here is </a:t>
            </a:r>
            <a:r>
              <a:rPr lang="en-US" sz="2400" b="1" dirty="0">
                <a:solidFill>
                  <a:srgbClr val="BC352C"/>
                </a:solidFill>
                <a:latin typeface="Calibri" charset="0"/>
                <a:ea typeface="ＭＳ Ｐゴシック" charset="0"/>
              </a:rPr>
              <a:t>concentration of vulnerability</a:t>
            </a:r>
          </a:p>
          <a:p>
            <a:pPr marL="914400" lvl="2" indent="0" eaLnBrk="1" hangingPunct="1">
              <a:buFont typeface="Arial" charset="0"/>
              <a:buNone/>
              <a:defRPr/>
            </a:pPr>
            <a:r>
              <a:rPr lang="en-US" sz="2000" dirty="0">
                <a:latin typeface="Calibri" charset="0"/>
                <a:ea typeface="ＭＳ Ｐゴシック" charset="0"/>
              </a:rPr>
              <a:t>If validation of routing information is </a:t>
            </a:r>
            <a:r>
              <a:rPr lang="en-US" sz="2000" dirty="0" smtClean="0">
                <a:latin typeface="Calibri" charset="0"/>
                <a:ea typeface="ＭＳ Ｐゴシック" charset="0"/>
              </a:rPr>
              <a:t>dependent </a:t>
            </a:r>
            <a:r>
              <a:rPr lang="en-US" sz="2000" dirty="0">
                <a:latin typeface="Calibri" charset="0"/>
                <a:ea typeface="ＭＳ Ｐゴシック" charset="0"/>
              </a:rPr>
              <a:t>on the availability and validity of a single root trust anchor then what happens when this single digital artifact is attacked?</a:t>
            </a:r>
          </a:p>
          <a:p>
            <a:pPr lvl="1" eaLnBrk="1" hangingPunct="1">
              <a:defRPr/>
            </a:pPr>
            <a:r>
              <a:rPr lang="en-US" sz="2400" dirty="0" smtClean="0">
                <a:latin typeface="Calibri" charset="0"/>
                <a:ea typeface="ＭＳ Ｐゴシック" charset="0"/>
              </a:rPr>
              <a:t>But is there a viable alternative approach?</a:t>
            </a:r>
          </a:p>
          <a:p>
            <a:pPr marL="914400" lvl="2" indent="0" eaLnBrk="1" hangingPunct="1">
              <a:buFont typeface="Arial" charset="0"/>
              <a:buNone/>
              <a:defRPr/>
            </a:pPr>
            <a:r>
              <a:rPr lang="en-US" sz="2000" dirty="0">
                <a:latin typeface="Calibri" charset="0"/>
                <a:ea typeface="ＭＳ Ｐゴシック" charset="0"/>
              </a:rPr>
              <a:t>C</a:t>
            </a:r>
            <a:r>
              <a:rPr lang="en-US" sz="2000" dirty="0" smtClean="0">
                <a:latin typeface="Calibri" charset="0"/>
                <a:ea typeface="ＭＳ Ｐゴシック" charset="0"/>
              </a:rPr>
              <a:t>an </a:t>
            </a:r>
            <a:r>
              <a:rPr lang="en-US" sz="2000" dirty="0">
                <a:latin typeface="Calibri" charset="0"/>
                <a:ea typeface="ＭＳ Ｐゴシック" charset="0"/>
              </a:rPr>
              <a:t>you successfully incorporate robust diversity o</a:t>
            </a:r>
            <a:r>
              <a:rPr lang="en-US" sz="2000" dirty="0" smtClean="0">
                <a:latin typeface="Calibri" charset="0"/>
                <a:ea typeface="ＭＳ Ｐゴシック" charset="0"/>
              </a:rPr>
              <a:t>f authentication of security credentials into </a:t>
            </a:r>
            <a:r>
              <a:rPr lang="en-US" sz="2000" dirty="0">
                <a:latin typeface="Calibri" charset="0"/>
                <a:ea typeface="ＭＳ Ｐゴシック" charset="0"/>
              </a:rPr>
              <a:t>a supposedly </a:t>
            </a:r>
            <a:r>
              <a:rPr lang="en-US" sz="2000" dirty="0" smtClean="0">
                <a:latin typeface="Calibri" charset="0"/>
                <a:ea typeface="ＭＳ Ｐゴシック" charset="0"/>
              </a:rPr>
              <a:t>highly resilient secure </a:t>
            </a:r>
            <a:r>
              <a:rPr lang="en-US" sz="2000" dirty="0">
                <a:latin typeface="Calibri" charset="0"/>
                <a:ea typeface="ＭＳ Ｐゴシック" charset="0"/>
              </a:rPr>
              <a:t>trust framework</a:t>
            </a:r>
            <a:r>
              <a:rPr lang="en-US" sz="2000" dirty="0" smtClean="0">
                <a:latin typeface="Calibri" charset="0"/>
                <a:ea typeface="ＭＳ Ｐゴシック" charset="0"/>
              </a:rPr>
              <a:t>?</a:t>
            </a:r>
          </a:p>
          <a:p>
            <a:pPr marL="0" indent="0" eaLnBrk="1" hangingPunct="1">
              <a:buFont typeface="Arial" charset="0"/>
              <a:buNone/>
              <a:defRPr/>
            </a:pPr>
            <a:r>
              <a:rPr lang="en-US" sz="2800" dirty="0" smtClean="0">
                <a:latin typeface="Calibri" charset="0"/>
                <a:ea typeface="ＭＳ Ｐゴシック" charset="0"/>
              </a:rPr>
              <a:t>This </a:t>
            </a:r>
            <a:r>
              <a:rPr lang="en-US" sz="2800" dirty="0">
                <a:latin typeface="Calibri" charset="0"/>
                <a:ea typeface="ＭＳ Ｐゴシック" charset="0"/>
              </a:rPr>
              <a:t>is </a:t>
            </a:r>
            <a:r>
              <a:rPr lang="en-US" sz="2800" dirty="0" smtClean="0">
                <a:latin typeface="Calibri" charset="0"/>
                <a:ea typeface="ＭＳ Ｐゴシック" charset="0"/>
              </a:rPr>
              <a:t>a very challenging question about the nature of trust in a diverse networked environment!</a:t>
            </a:r>
            <a:endParaRPr lang="en-US" sz="2800" dirty="0"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3313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Powderfinger Type" charset="0"/>
                <a:ea typeface="ＭＳ Ｐゴシック" charset="0"/>
              </a:rPr>
              <a:t>Concerns</a:t>
            </a:r>
          </a:p>
        </p:txBody>
      </p:sp>
      <p:sp>
        <p:nvSpPr>
          <p:cNvPr id="8397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en-US" sz="2400">
                <a:latin typeface="Calibri" charset="0"/>
                <a:ea typeface="ＭＳ Ｐゴシック" charset="0"/>
              </a:rPr>
              <a:t>Is certification the </a:t>
            </a:r>
            <a:r>
              <a:rPr lang="en-US" sz="2400" b="1" i="1">
                <a:solidFill>
                  <a:srgbClr val="953735"/>
                </a:solidFill>
                <a:latin typeface="Calibri" charset="0"/>
                <a:ea typeface="ＭＳ Ｐゴシック" charset="0"/>
              </a:rPr>
              <a:t>only way </a:t>
            </a:r>
            <a:r>
              <a:rPr lang="en-US" sz="2400">
                <a:latin typeface="Calibri" charset="0"/>
                <a:ea typeface="ＭＳ Ｐゴシック" charset="0"/>
              </a:rPr>
              <a:t>to achieve useful outcomes in securing routing?</a:t>
            </a:r>
          </a:p>
          <a:p>
            <a:pPr lvl="1" eaLnBrk="1" hangingPunct="1"/>
            <a:r>
              <a:rPr lang="en-US" sz="2000">
                <a:latin typeface="Calibri" charset="0"/>
                <a:ea typeface="ＭＳ Ｐゴシック" charset="0"/>
              </a:rPr>
              <a:t>Is this form of augmentation to BGP to enforce “protocol payload correctness” over-engineered, and does it rely on impractical models of universal adoption?</a:t>
            </a:r>
          </a:p>
          <a:p>
            <a:pPr lvl="1" eaLnBrk="1" hangingPunct="1"/>
            <a:r>
              <a:rPr lang="en-US" sz="2000">
                <a:latin typeface="Calibri" charset="0"/>
                <a:ea typeface="ＭＳ Ｐゴシック" charset="0"/>
              </a:rPr>
              <a:t>Can various forms of </a:t>
            </a:r>
            <a:r>
              <a:rPr lang="en-US" sz="2000" i="1">
                <a:latin typeface="Calibri" charset="0"/>
                <a:ea typeface="ＭＳ Ｐゴシック" charset="0"/>
              </a:rPr>
              <a:t>routing anomaly detectors</a:t>
            </a:r>
            <a:r>
              <a:rPr lang="en-US" sz="2000">
                <a:latin typeface="Calibri" charset="0"/>
                <a:ea typeface="ＭＳ Ｐゴシック" charset="0"/>
              </a:rPr>
              <a:t> adequately detect the most prevalent forms of typos and deliberate lies in routing with a far lower overhead, and allow for unilateral detection of routing anomalies?</a:t>
            </a:r>
          </a:p>
          <a:p>
            <a:pPr lvl="1" eaLnBrk="1" hangingPunct="1"/>
            <a:r>
              <a:rPr lang="en-US" sz="2000">
                <a:latin typeface="Calibri" charset="0"/>
                <a:ea typeface="ＭＳ Ｐゴシック" charset="0"/>
              </a:rPr>
              <a:t>Or are such anomaly detectors yet another instance of “cheap security pantomime” that offer a thinly veiled placebo of apparent security that is easily circumvented or fooled by determined malicious attack?</a:t>
            </a:r>
          </a:p>
          <a:p>
            <a:pPr lvl="2" eaLnBrk="1" hangingPunct="1"/>
            <a:endParaRPr lang="en-US" sz="1800"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2678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74638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AU">
                <a:latin typeface="Powderfinger Type" charset="0"/>
                <a:ea typeface="ＭＳ Ｐゴシック" charset="0"/>
              </a:rPr>
              <a:t>If I were </a:t>
            </a:r>
            <a:r>
              <a:rPr lang="en-AU" u="sng">
                <a:latin typeface="Powderfinger Type" charset="0"/>
                <a:ea typeface="ＭＳ Ｐゴシック" charset="0"/>
              </a:rPr>
              <a:t>really</a:t>
            </a:r>
            <a:r>
              <a:rPr lang="en-AU">
                <a:latin typeface="Powderfinger Type" charset="0"/>
                <a:ea typeface="ＭＳ Ｐゴシック" charset="0"/>
              </a:rPr>
              <a:t> bad (and evil)…</a:t>
            </a:r>
          </a:p>
        </p:txBody>
      </p:sp>
      <p:sp>
        <p:nvSpPr>
          <p:cNvPr id="2662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AU" sz="2600" dirty="0">
                <a:latin typeface="Calibri" charset="0"/>
                <a:ea typeface="ＭＳ Ｐゴシック" charset="0"/>
              </a:rPr>
              <a:t>Through routing </a:t>
            </a:r>
            <a:r>
              <a:rPr lang="en-AU" sz="2600" dirty="0" smtClean="0">
                <a:latin typeface="Calibri" charset="0"/>
                <a:ea typeface="ＭＳ Ｐゴシック" charset="0"/>
              </a:rPr>
              <a:t>I</a:t>
            </a:r>
            <a:r>
              <a:rPr lang="en-AU" sz="2600" dirty="0" smtClean="0">
                <a:latin typeface="Calibri" charset="0"/>
                <a:ea typeface="ＭＳ Ｐゴシック" charset="0"/>
              </a:rPr>
              <a:t>’</a:t>
            </a:r>
            <a:r>
              <a:rPr lang="en-AU" altLang="ja-JP" sz="2600" dirty="0" smtClean="0">
                <a:latin typeface="Calibri" charset="0"/>
                <a:ea typeface="ＭＳ Ｐゴシック" charset="0"/>
              </a:rPr>
              <a:t>d </a:t>
            </a:r>
            <a:r>
              <a:rPr lang="en-AU" altLang="ja-JP" sz="2600" dirty="0">
                <a:latin typeface="Calibri" charset="0"/>
                <a:ea typeface="ＭＳ Ｐゴシック" charset="0"/>
              </a:rPr>
              <a:t>attack: </a:t>
            </a:r>
          </a:p>
          <a:p>
            <a:pPr lvl="1" eaLnBrk="1" hangingPunct="1"/>
            <a:r>
              <a:rPr lang="en-AU" sz="2200" dirty="0" smtClean="0">
                <a:latin typeface="Calibri" charset="0"/>
                <a:ea typeface="ＭＳ Ｐゴシック" charset="0"/>
              </a:rPr>
              <a:t>the </a:t>
            </a:r>
            <a:r>
              <a:rPr lang="en-AU" sz="2200" dirty="0">
                <a:latin typeface="Calibri" charset="0"/>
                <a:ea typeface="ＭＳ Ｐゴシック" charset="0"/>
              </a:rPr>
              <a:t>DNS root </a:t>
            </a:r>
            <a:r>
              <a:rPr lang="en-AU" sz="2200" dirty="0" smtClean="0">
                <a:latin typeface="Calibri" charset="0"/>
                <a:ea typeface="ＭＳ Ｐゴシック" charset="0"/>
              </a:rPr>
              <a:t>system</a:t>
            </a:r>
            <a:endParaRPr lang="en-AU" sz="2200" dirty="0">
              <a:latin typeface="Calibri" charset="0"/>
              <a:ea typeface="ＭＳ Ｐゴシック" charset="0"/>
            </a:endParaRPr>
          </a:p>
          <a:p>
            <a:pPr lvl="1" eaLnBrk="1" hangingPunct="1"/>
            <a:r>
              <a:rPr lang="en-AU" sz="2200" dirty="0">
                <a:latin typeface="Calibri" charset="0"/>
                <a:ea typeface="ＭＳ Ｐゴシック" charset="0"/>
              </a:rPr>
              <a:t>isolate critical public servers and resources</a:t>
            </a:r>
          </a:p>
          <a:p>
            <a:pPr lvl="1" eaLnBrk="1" hangingPunct="1"/>
            <a:r>
              <a:rPr lang="en-AU" sz="2200" dirty="0">
                <a:latin typeface="Calibri" charset="0"/>
                <a:ea typeface="ＭＳ Ｐゴシック" charset="0"/>
              </a:rPr>
              <a:t>overwhelm the routing system with spurious information</a:t>
            </a:r>
          </a:p>
          <a:p>
            <a:pPr lvl="1" eaLnBrk="1" hangingPunct="1"/>
            <a:endParaRPr lang="en-AU" sz="2200" dirty="0">
              <a:latin typeface="Calibri" charset="0"/>
              <a:ea typeface="ＭＳ Ｐゴシック" charset="0"/>
            </a:endParaRPr>
          </a:p>
          <a:p>
            <a:pPr eaLnBrk="1" hangingPunct="1">
              <a:buFont typeface="Arial" charset="0"/>
              <a:buNone/>
            </a:pPr>
            <a:r>
              <a:rPr lang="en-AU" sz="4000" b="1" dirty="0">
                <a:solidFill>
                  <a:srgbClr val="000000"/>
                </a:solidFill>
                <a:latin typeface="Max's Handwritin" charset="0"/>
                <a:ea typeface="ＭＳ Ｐゴシック" charset="0"/>
                <a:cs typeface="Max's Handwritin" charset="0"/>
              </a:rPr>
              <a:t>And bring selected parts of the network to a complete chaotic halt!</a:t>
            </a:r>
          </a:p>
        </p:txBody>
      </p:sp>
      <p:grpSp>
        <p:nvGrpSpPr>
          <p:cNvPr id="26627" name="Group 3"/>
          <p:cNvGrpSpPr>
            <a:grpSpLocks/>
          </p:cNvGrpSpPr>
          <p:nvPr/>
        </p:nvGrpSpPr>
        <p:grpSpPr bwMode="auto">
          <a:xfrm>
            <a:off x="228600" y="304800"/>
            <a:ext cx="990600" cy="990600"/>
            <a:chOff x="1035269" y="914400"/>
            <a:chExt cx="640238" cy="639763"/>
          </a:xfrm>
        </p:grpSpPr>
        <p:pic>
          <p:nvPicPr>
            <p:cNvPr id="26628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914400"/>
              <a:ext cx="608707" cy="639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29" name="Picture 5" descr="head1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269" y="914400"/>
              <a:ext cx="488731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3985316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12968" cy="1143000"/>
          </a:xfrm>
        </p:spPr>
        <p:txBody>
          <a:bodyPr/>
          <a:lstStyle/>
          <a:p>
            <a:r>
              <a:rPr lang="en-US" dirty="0" smtClean="0"/>
              <a:t>What are we trying to do?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AU" sz="2000" dirty="0"/>
              <a:t>Is securing the routing system alone actually </a:t>
            </a:r>
            <a:r>
              <a:rPr lang="en-AU" sz="2000" dirty="0" smtClean="0"/>
              <a:t>enough?</a:t>
            </a:r>
            <a:endParaRPr lang="en-AU" sz="2000" dirty="0"/>
          </a:p>
          <a:p>
            <a:pPr lvl="1"/>
            <a:r>
              <a:rPr lang="en-AU" sz="1800" dirty="0"/>
              <a:t>Can you </a:t>
            </a:r>
            <a:r>
              <a:rPr lang="en-AU" sz="1800" dirty="0" smtClean="0"/>
              <a:t>validate the “correctness” of the </a:t>
            </a:r>
            <a:r>
              <a:rPr lang="en-AU" sz="1800" dirty="0"/>
              <a:t>forwarding paths being proposed by a routing system?</a:t>
            </a:r>
          </a:p>
          <a:p>
            <a:pPr lvl="2"/>
            <a:r>
              <a:rPr lang="en-AU" sz="1600" dirty="0"/>
              <a:t>Is secure routing helpful in and of itself?</a:t>
            </a:r>
          </a:p>
          <a:p>
            <a:pPr lvl="2"/>
            <a:r>
              <a:rPr lang="en-AU" sz="1600" dirty="0"/>
              <a:t>Or this this just pushing the vulnerability set to a different point in the network integrity space</a:t>
            </a:r>
            <a:r>
              <a:rPr lang="en-AU" sz="1600" dirty="0" smtClean="0"/>
              <a:t>?</a:t>
            </a:r>
          </a:p>
          <a:p>
            <a:pPr lvl="2"/>
            <a:r>
              <a:rPr lang="en-AU" sz="1600" dirty="0" smtClean="0"/>
              <a:t>Does this adequately reduce the level of exposure to attack?</a:t>
            </a:r>
          </a:p>
          <a:p>
            <a:pPr lvl="2"/>
            <a:r>
              <a:rPr lang="en-AU" sz="1600" dirty="0"/>
              <a:t>Is BGP too incomplete in terms of its information distribution properties to allow robust validation of the intended forwarding state</a:t>
            </a:r>
            <a:r>
              <a:rPr lang="en-AU" sz="1600" dirty="0" smtClean="0"/>
              <a:t>?</a:t>
            </a:r>
            <a:endParaRPr lang="en-AU" sz="1600" dirty="0"/>
          </a:p>
          <a:p>
            <a:pPr lvl="2"/>
            <a:endParaRPr lang="en-AU" sz="1600" dirty="0"/>
          </a:p>
          <a:p>
            <a:pPr marL="0" indent="0">
              <a:buNone/>
            </a:pPr>
            <a:r>
              <a:rPr lang="en-AU" sz="2000" dirty="0"/>
              <a:t>If not, then is this a case of too high a cost or too low a benefit?</a:t>
            </a:r>
          </a:p>
          <a:p>
            <a:pPr lvl="1"/>
            <a:r>
              <a:rPr lang="en-AU" sz="1800" dirty="0"/>
              <a:t>Is this a case of reducing the security credential generation and validation workload by reducing the security outcomes through reduced trust and/or reduced amount of validated information</a:t>
            </a:r>
          </a:p>
          <a:p>
            <a:pPr lvl="1"/>
            <a:r>
              <a:rPr lang="en-AU" sz="1800" dirty="0"/>
              <a:t>Or is this a case of increasing the level of assurance and the amount of routing </a:t>
            </a:r>
            <a:r>
              <a:rPr lang="en-AU" sz="1800" dirty="0" smtClean="0"/>
              <a:t>information </a:t>
            </a:r>
            <a:r>
              <a:rPr lang="en-AU" sz="1800" dirty="0"/>
              <a:t>secured by these mechanisms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61691635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12968" cy="1143000"/>
          </a:xfrm>
        </p:spPr>
        <p:txBody>
          <a:bodyPr/>
          <a:lstStyle/>
          <a:p>
            <a:r>
              <a:rPr lang="en-US" dirty="0" smtClean="0"/>
              <a:t>What are we trying to do?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sz="2400" dirty="0" smtClean="0"/>
              <a:t>Is Partial Deployment of any value?</a:t>
            </a:r>
          </a:p>
          <a:p>
            <a:pPr lvl="1"/>
            <a:r>
              <a:rPr lang="en-AU" sz="2000" dirty="0" smtClean="0"/>
              <a:t>Are </a:t>
            </a:r>
            <a:r>
              <a:rPr lang="en-AU" sz="2000" dirty="0"/>
              <a:t>the semantics of routing security and incomplete credentials compatible concepts?</a:t>
            </a:r>
          </a:p>
          <a:p>
            <a:pPr lvl="2"/>
            <a:r>
              <a:rPr lang="en-AU" sz="1600" dirty="0"/>
              <a:t>Can you deploy high integrity security using partial deployment scenarios</a:t>
            </a:r>
            <a:r>
              <a:rPr lang="en-AU" sz="1600" dirty="0" smtClean="0"/>
              <a:t>?</a:t>
            </a:r>
          </a:p>
          <a:p>
            <a:pPr lvl="2"/>
            <a:r>
              <a:rPr lang="en-AU" sz="1600" dirty="0" smtClean="0"/>
              <a:t>The issue here is that credentials can assure a recipient that the information that they receive are authentic. They can mark what’s “good”. But the aim of the exercise is to identify what’s “bad”. </a:t>
            </a:r>
          </a:p>
          <a:p>
            <a:pPr lvl="2"/>
            <a:r>
              <a:rPr lang="en-AU" sz="1600" dirty="0" smtClean="0"/>
              <a:t>In a scenario of comprehensive deployment, then the inability to determine “good” implies “bad”</a:t>
            </a:r>
          </a:p>
          <a:p>
            <a:pPr lvl="2"/>
            <a:r>
              <a:rPr lang="en-AU" sz="1600" dirty="0" smtClean="0"/>
              <a:t>In partial deployment scenarios the inability to determine “good” means…?</a:t>
            </a:r>
            <a:endParaRPr lang="en-AU" sz="1600" dirty="0"/>
          </a:p>
        </p:txBody>
      </p:sp>
    </p:spTree>
    <p:extLst>
      <p:ext uri="{BB962C8B-B14F-4D97-AF65-F5344CB8AC3E}">
        <p14:creationId xmlns:p14="http://schemas.microsoft.com/office/powerpoint/2010/main" val="273631925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7543800" cy="1295400"/>
          </a:xfrm>
        </p:spPr>
        <p:txBody>
          <a:bodyPr/>
          <a:lstStyle/>
          <a:p>
            <a:pPr eaLnBrk="1" hangingPunct="1"/>
            <a:r>
              <a:rPr lang="en-US" sz="3600">
                <a:latin typeface="Powderfinger Type" charset="0"/>
                <a:ea typeface="ＭＳ Ｐゴシック" charset="0"/>
              </a:rPr>
              <a:t>Good, Fast, or Cheap?</a:t>
            </a:r>
            <a:br>
              <a:rPr lang="en-US" sz="3600">
                <a:latin typeface="Powderfinger Type" charset="0"/>
                <a:ea typeface="ＭＳ Ｐゴシック" charset="0"/>
              </a:rPr>
            </a:br>
            <a:r>
              <a:rPr lang="en-US" sz="3600">
                <a:latin typeface="Powderfinger Type" charset="0"/>
                <a:ea typeface="ＭＳ Ｐゴシック" charset="0"/>
              </a:rPr>
              <a:t>Pick one!</a:t>
            </a:r>
          </a:p>
        </p:txBody>
      </p:sp>
      <p:sp>
        <p:nvSpPr>
          <p:cNvPr id="84994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773238"/>
            <a:ext cx="8229600" cy="3459162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en-AU" sz="2800">
                <a:latin typeface="Calibri" charset="0"/>
                <a:ea typeface="ＭＳ Ｐゴシック" charset="0"/>
                <a:cs typeface="Max's Handwritin" charset="0"/>
              </a:rPr>
              <a:t>We just can’t make secure routing mechanisms cheaper, faster, more robust, and more effective than existing routing tools …</a:t>
            </a:r>
          </a:p>
          <a:p>
            <a:pPr lvl="1" eaLnBrk="1" hangingPunct="1"/>
            <a:r>
              <a:rPr lang="en-AU" sz="2400">
                <a:latin typeface="Calibri" charset="0"/>
                <a:ea typeface="ＭＳ Ｐゴシック" charset="0"/>
                <a:cs typeface="Max's Handwritin" charset="0"/>
              </a:rPr>
              <a:t>We can make it robust, but it won</a:t>
            </a:r>
            <a:r>
              <a:rPr lang="fr-FR" sz="2400">
                <a:latin typeface="Calibri" charset="0"/>
                <a:ea typeface="ＭＳ Ｐゴシック" charset="0"/>
                <a:cs typeface="Max's Handwritin" charset="0"/>
              </a:rPr>
              <a:t>’</a:t>
            </a:r>
            <a:r>
              <a:rPr lang="en-AU" altLang="ja-JP" sz="2400">
                <a:latin typeface="Calibri" charset="0"/>
                <a:ea typeface="ＭＳ Ｐゴシック" charset="0"/>
                <a:cs typeface="Max's Handwritin" charset="0"/>
              </a:rPr>
              <a:t>t be cheap, and probably not fast!</a:t>
            </a:r>
          </a:p>
          <a:p>
            <a:pPr lvl="1" eaLnBrk="1" hangingPunct="1"/>
            <a:r>
              <a:rPr lang="en-AU" sz="2400">
                <a:latin typeface="Calibri" charset="0"/>
                <a:ea typeface="ＭＳ Ｐゴシック" charset="0"/>
                <a:cs typeface="Max's Handwritin" charset="0"/>
              </a:rPr>
              <a:t>We can make it fast, but it won’t be robust and it won’t be cheap!</a:t>
            </a:r>
          </a:p>
          <a:p>
            <a:pPr lvl="1" eaLnBrk="1" hangingPunct="1"/>
            <a:r>
              <a:rPr lang="en-AU" sz="2400">
                <a:latin typeface="Calibri" charset="0"/>
                <a:ea typeface="ＭＳ Ｐゴシック" charset="0"/>
                <a:cs typeface="Max's Handwritin" charset="0"/>
              </a:rPr>
              <a:t>We can make it cheap, but it won</a:t>
            </a:r>
            <a:r>
              <a:rPr lang="fr-FR" sz="2400">
                <a:latin typeface="Calibri" charset="0"/>
                <a:ea typeface="ＭＳ Ｐゴシック" charset="0"/>
                <a:cs typeface="Max's Handwritin" charset="0"/>
              </a:rPr>
              <a:t>’</a:t>
            </a:r>
            <a:r>
              <a:rPr lang="en-AU" altLang="ja-JP" sz="2400">
                <a:latin typeface="Calibri" charset="0"/>
                <a:ea typeface="ＭＳ Ｐゴシック" charset="0"/>
                <a:cs typeface="Max's Handwritin" charset="0"/>
              </a:rPr>
              <a:t>t be completely robust!</a:t>
            </a:r>
          </a:p>
          <a:p>
            <a:pPr lvl="1" eaLnBrk="1" hangingPunct="1"/>
            <a:endParaRPr lang="en-AU" altLang="ja-JP" sz="2400">
              <a:latin typeface="Calibri" charset="0"/>
              <a:ea typeface="ＭＳ Ｐゴシック" charset="0"/>
              <a:cs typeface="Max's Handwritin" charset="0"/>
            </a:endParaRPr>
          </a:p>
          <a:p>
            <a:pPr lvl="1" eaLnBrk="1" hangingPunct="1">
              <a:buFont typeface="Arial" charset="0"/>
              <a:buNone/>
            </a:pPr>
            <a:endParaRPr lang="en-AU" sz="2400">
              <a:latin typeface="Calibri" charset="0"/>
              <a:ea typeface="ＭＳ Ｐゴシック" charset="0"/>
              <a:cs typeface="Max's Handwriti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69880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7543800" cy="1295400"/>
          </a:xfrm>
        </p:spPr>
        <p:txBody>
          <a:bodyPr/>
          <a:lstStyle/>
          <a:p>
            <a:pPr eaLnBrk="1" hangingPunct="1"/>
            <a:r>
              <a:rPr lang="en-US" sz="3600">
                <a:latin typeface="Powderfinger Type" charset="0"/>
                <a:ea typeface="ＭＳ Ｐゴシック" charset="0"/>
              </a:rPr>
              <a:t>Good, Fast, or Cheap?</a:t>
            </a:r>
            <a:br>
              <a:rPr lang="en-US" sz="3600">
                <a:latin typeface="Powderfinger Type" charset="0"/>
                <a:ea typeface="ＭＳ Ｐゴシック" charset="0"/>
              </a:rPr>
            </a:br>
            <a:r>
              <a:rPr lang="en-US" sz="3600">
                <a:latin typeface="Powderfinger Type" charset="0"/>
                <a:ea typeface="ＭＳ Ｐゴシック" charset="0"/>
              </a:rPr>
              <a:t>Pick one!</a:t>
            </a:r>
          </a:p>
        </p:txBody>
      </p:sp>
      <p:sp>
        <p:nvSpPr>
          <p:cNvPr id="86018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773238"/>
            <a:ext cx="8229600" cy="3459162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en-AU" sz="2800">
                <a:latin typeface="Calibri" charset="0"/>
                <a:ea typeface="ＭＳ Ｐゴシック" charset="0"/>
                <a:cs typeface="Max's Handwritin" charset="0"/>
              </a:rPr>
              <a:t>We just can’t make secure routing mechanisms cheaper, faster, more robust, and more effective than existing routing tools …</a:t>
            </a:r>
          </a:p>
          <a:p>
            <a:pPr lvl="1" eaLnBrk="1" hangingPunct="1"/>
            <a:r>
              <a:rPr lang="en-AU" sz="2400">
                <a:latin typeface="Calibri" charset="0"/>
                <a:ea typeface="ＭＳ Ｐゴシック" charset="0"/>
                <a:cs typeface="Max's Handwritin" charset="0"/>
              </a:rPr>
              <a:t>We can make it robust, but it won</a:t>
            </a:r>
            <a:r>
              <a:rPr lang="fr-FR" sz="2400">
                <a:latin typeface="Calibri" charset="0"/>
                <a:ea typeface="ＭＳ Ｐゴシック" charset="0"/>
                <a:cs typeface="Max's Handwritin" charset="0"/>
              </a:rPr>
              <a:t>’</a:t>
            </a:r>
            <a:r>
              <a:rPr lang="en-AU" altLang="ja-JP" sz="2400">
                <a:latin typeface="Calibri" charset="0"/>
                <a:ea typeface="ＭＳ Ｐゴシック" charset="0"/>
                <a:cs typeface="Max's Handwritin" charset="0"/>
              </a:rPr>
              <a:t>t be cheap, and probably not fast!</a:t>
            </a:r>
          </a:p>
          <a:p>
            <a:pPr lvl="1" eaLnBrk="1" hangingPunct="1"/>
            <a:r>
              <a:rPr lang="en-AU" sz="2400">
                <a:latin typeface="Calibri" charset="0"/>
                <a:ea typeface="ＭＳ Ｐゴシック" charset="0"/>
                <a:cs typeface="Max's Handwritin" charset="0"/>
              </a:rPr>
              <a:t>We can make it fast, but it won’t be robust and it won’t be cheap!</a:t>
            </a:r>
          </a:p>
          <a:p>
            <a:pPr lvl="1" eaLnBrk="1" hangingPunct="1"/>
            <a:r>
              <a:rPr lang="en-AU" sz="2400">
                <a:latin typeface="Calibri" charset="0"/>
                <a:ea typeface="ＭＳ Ｐゴシック" charset="0"/>
                <a:cs typeface="Max's Handwritin" charset="0"/>
              </a:rPr>
              <a:t>We can make it cheap, but it won</a:t>
            </a:r>
            <a:r>
              <a:rPr lang="fr-FR" sz="2400">
                <a:latin typeface="Calibri" charset="0"/>
                <a:ea typeface="ＭＳ Ｐゴシック" charset="0"/>
                <a:cs typeface="Max's Handwritin" charset="0"/>
              </a:rPr>
              <a:t>’</a:t>
            </a:r>
            <a:r>
              <a:rPr lang="en-AU" altLang="ja-JP" sz="2400">
                <a:latin typeface="Calibri" charset="0"/>
                <a:ea typeface="ＭＳ Ｐゴシック" charset="0"/>
                <a:cs typeface="Max's Handwritin" charset="0"/>
              </a:rPr>
              <a:t>t be completely robust!</a:t>
            </a:r>
          </a:p>
          <a:p>
            <a:pPr lvl="1" eaLnBrk="1" hangingPunct="1"/>
            <a:endParaRPr lang="en-AU" altLang="ja-JP" sz="2400">
              <a:latin typeface="Calibri" charset="0"/>
              <a:ea typeface="ＭＳ Ｐゴシック" charset="0"/>
              <a:cs typeface="Max's Handwritin" charset="0"/>
            </a:endParaRPr>
          </a:p>
          <a:p>
            <a:pPr lvl="1" eaLnBrk="1" hangingPunct="1">
              <a:buFont typeface="Arial" charset="0"/>
              <a:buNone/>
            </a:pPr>
            <a:endParaRPr lang="en-AU" sz="2400">
              <a:latin typeface="Calibri" charset="0"/>
              <a:ea typeface="ＭＳ Ｐゴシック" charset="0"/>
              <a:cs typeface="Max's Handwritin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20714744">
            <a:off x="327025" y="2827338"/>
            <a:ext cx="8496300" cy="1692275"/>
          </a:xfrm>
          <a:prstGeom prst="rect">
            <a:avLst/>
          </a:prstGeom>
          <a:solidFill>
            <a:srgbClr val="FFFFFF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AU" altLang="ja-JP" sz="2800" dirty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So where should we compromise in the design of a secure routing infrastructure?</a:t>
            </a:r>
          </a:p>
          <a:p>
            <a:pPr lvl="1">
              <a:buFont typeface="Arial" charset="0"/>
              <a:buNone/>
              <a:defRPr/>
            </a:pPr>
            <a:r>
              <a:rPr lang="en-AU" dirty="0">
                <a:cs typeface="Max's Handwritin" charset="0"/>
              </a:rPr>
              <a:t>	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81089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itle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r>
              <a:rPr lang="en-US">
                <a:latin typeface="Powderfinger Type" charset="0"/>
                <a:ea typeface="ＭＳ Ｐゴシック" charset="0"/>
              </a:rPr>
              <a:t>Caution: Opinions!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US" sz="1800" dirty="0" smtClean="0"/>
              <a:t>My personal view of design compromise:</a:t>
            </a:r>
          </a:p>
          <a:p>
            <a:pPr lvl="1">
              <a:defRPr/>
            </a:pPr>
            <a:r>
              <a:rPr lang="en-US" sz="1600" dirty="0" smtClean="0"/>
              <a:t>Improve the robustness of RPKI certs by altering the cert validation algorithm</a:t>
            </a:r>
          </a:p>
          <a:p>
            <a:pPr lvl="1">
              <a:defRPr/>
            </a:pPr>
            <a:r>
              <a:rPr lang="en-US" sz="1600" dirty="0" smtClean="0"/>
              <a:t>Place origination signatures, ROAs and certs into the BGP protocol updates as opaque attributes</a:t>
            </a:r>
            <a:endParaRPr lang="en-US" sz="1400" dirty="0" smtClean="0"/>
          </a:p>
          <a:p>
            <a:pPr lvl="1">
              <a:defRPr/>
            </a:pPr>
            <a:r>
              <a:rPr lang="en-US" sz="1600" dirty="0"/>
              <a:t>U</a:t>
            </a:r>
            <a:r>
              <a:rPr lang="en-US" sz="1600" dirty="0" smtClean="0"/>
              <a:t>se AS Adjacency attestations in preference to a fully signed path</a:t>
            </a:r>
          </a:p>
          <a:p>
            <a:pPr lvl="1">
              <a:defRPr/>
            </a:pPr>
            <a:r>
              <a:rPr lang="en-US" sz="1600" dirty="0" smtClean="0"/>
              <a:t>Place AS Adjacency attestations into BGP protocol updates as opaque attributes</a:t>
            </a:r>
          </a:p>
          <a:p>
            <a:pPr lvl="1">
              <a:defRPr/>
            </a:pPr>
            <a:r>
              <a:rPr lang="en-US" sz="1600" dirty="0" smtClean="0"/>
              <a:t>Exploit the use of TCP in BGP to never resend already sent certs</a:t>
            </a:r>
          </a:p>
          <a:p>
            <a:pPr lvl="1">
              <a:defRPr/>
            </a:pPr>
            <a:r>
              <a:rPr lang="en-US" sz="1600" dirty="0" smtClean="0"/>
              <a:t>Flatten parts of the CA hierarchy by using RAs rather than CA delegations</a:t>
            </a:r>
          </a:p>
          <a:p>
            <a:pPr lvl="1">
              <a:defRPr/>
            </a:pPr>
            <a:r>
              <a:rPr lang="en-US" sz="1600" dirty="0" smtClean="0"/>
              <a:t>Reduce OOB credential distribution to TA material</a:t>
            </a:r>
          </a:p>
          <a:p>
            <a:pPr lvl="2">
              <a:defRPr/>
            </a:pPr>
            <a:r>
              <a:rPr lang="en-US" sz="1400" dirty="0" smtClean="0"/>
              <a:t>For which you can use the DNS and DNSSEC if you really want!</a:t>
            </a:r>
            <a:endParaRPr lang="en-US" sz="1800" dirty="0" smtClean="0"/>
          </a:p>
          <a:p>
            <a:pPr lvl="2">
              <a:defRPr/>
            </a:pPr>
            <a:endParaRPr lang="en-US" sz="1400" dirty="0" smtClean="0"/>
          </a:p>
          <a:p>
            <a:pPr marL="457200" lvl="1" indent="0">
              <a:buFont typeface="Arial" charset="0"/>
              <a:buNone/>
              <a:defRPr/>
            </a:pPr>
            <a:r>
              <a:rPr lang="en-US" sz="1800" i="1" dirty="0" smtClean="0"/>
              <a:t>Like all the other approaches, this represents a particular set of compromises about speed, complexity, cost, deployment characteristics and robustness – it has it’s weaknesses in terms of comprehensive robustness, but it attempts to reduce the number of distinct moving parts</a:t>
            </a:r>
          </a:p>
          <a:p>
            <a:pPr lvl="1">
              <a:defRPr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6987790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"/>
          <p:cNvSpPr>
            <a:spLocks noGrp="1" noChangeArrowheads="1"/>
          </p:cNvSpPr>
          <p:nvPr>
            <p:ph type="title"/>
          </p:nvPr>
        </p:nvSpPr>
        <p:spPr>
          <a:xfrm>
            <a:off x="-228600" y="2209800"/>
            <a:ext cx="8229600" cy="1143000"/>
          </a:xfrm>
        </p:spPr>
        <p:txBody>
          <a:bodyPr/>
          <a:lstStyle/>
          <a:p>
            <a:pPr eaLnBrk="1" hangingPunct="1"/>
            <a:r>
              <a:rPr lang="en-AU">
                <a:latin typeface="Powderfinger Type" charset="0"/>
                <a:ea typeface="ＭＳ Ｐゴシック" charset="0"/>
              </a:rPr>
              <a:t>Thank You</a:t>
            </a:r>
          </a:p>
        </p:txBody>
      </p:sp>
      <p:sp>
        <p:nvSpPr>
          <p:cNvPr id="88066" name="Rectangle 3"/>
          <p:cNvSpPr>
            <a:spLocks noGrp="1" noChangeArrowheads="1"/>
          </p:cNvSpPr>
          <p:nvPr>
            <p:ph idx="1"/>
          </p:nvPr>
        </p:nvSpPr>
        <p:spPr>
          <a:xfrm>
            <a:off x="4500563" y="3860800"/>
            <a:ext cx="4186237" cy="2270125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AU" sz="4800" b="1">
                <a:latin typeface="Max's Handwritin" charset="0"/>
                <a:ea typeface="ＭＳ Ｐゴシック" charset="0"/>
                <a:cs typeface="Max's Handwritin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8117676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>
                <a:latin typeface="Powderfinger Type" charset="0"/>
                <a:ea typeface="ＭＳ Ｐゴシック" charset="0"/>
              </a:rPr>
              <a:t>How many advertisements in today’s BGP are “lies”?</a:t>
            </a:r>
          </a:p>
        </p:txBody>
      </p:sp>
      <p:sp>
        <p:nvSpPr>
          <p:cNvPr id="29698" name="Content Placeholder 2"/>
          <p:cNvSpPr>
            <a:spLocks noGrp="1"/>
          </p:cNvSpPr>
          <p:nvPr>
            <p:ph idx="1"/>
          </p:nvPr>
        </p:nvSpPr>
        <p:spPr>
          <a:xfrm>
            <a:off x="395288" y="1989138"/>
            <a:ext cx="8229600" cy="4525962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2800" dirty="0">
                <a:latin typeface="Calibri" charset="0"/>
                <a:ea typeface="ＭＳ Ｐゴシック" charset="0"/>
              </a:rPr>
              <a:t>	</a:t>
            </a:r>
            <a:r>
              <a:rPr lang="en-US" sz="2800" dirty="0" smtClean="0">
                <a:latin typeface="Calibri" charset="0"/>
                <a:ea typeface="ＭＳ Ｐゴシック" charset="0"/>
              </a:rPr>
              <a:t>We’ve all heard of the “YouTube” route hijack, and similar incidents of injecting false information into the routing system.</a:t>
            </a:r>
          </a:p>
          <a:p>
            <a:pPr eaLnBrk="1" hangingPunct="1">
              <a:buFont typeface="Arial" charset="0"/>
              <a:buNone/>
            </a:pPr>
            <a:endParaRPr lang="en-US" sz="2800" dirty="0">
              <a:latin typeface="Calibri" charset="0"/>
              <a:ea typeface="ＭＳ Ｐゴシック" charset="0"/>
            </a:endParaRPr>
          </a:p>
          <a:p>
            <a:pPr eaLnBrk="1" hangingPunct="1">
              <a:buFont typeface="Arial" charset="0"/>
              <a:buNone/>
            </a:pPr>
            <a:r>
              <a:rPr lang="en-US" sz="2800" dirty="0" smtClean="0">
                <a:latin typeface="Calibri" charset="0"/>
                <a:ea typeface="ＭＳ Ｐゴシック" charset="0"/>
              </a:rPr>
              <a:t>	But the situation is a little more mundane than a few isolated high profile incidents - </a:t>
            </a:r>
            <a:r>
              <a:rPr lang="en-US" sz="2800" dirty="0">
                <a:latin typeface="Calibri" charset="0"/>
                <a:ea typeface="ＭＳ Ｐゴシック" charset="0"/>
              </a:rPr>
              <a:t>w</a:t>
            </a:r>
            <a:r>
              <a:rPr lang="en-US" sz="2800" dirty="0" smtClean="0">
                <a:latin typeface="Calibri" charset="0"/>
                <a:ea typeface="ＭＳ Ｐゴシック" charset="0"/>
              </a:rPr>
              <a:t>ho </a:t>
            </a:r>
            <a:r>
              <a:rPr lang="en-US" sz="2800" dirty="0">
                <a:latin typeface="Calibri" charset="0"/>
                <a:ea typeface="ＭＳ Ｐゴシック" charset="0"/>
              </a:rPr>
              <a:t>uses addresses and AS numbers that are not registered as “in use” in our Internet number registry system?</a:t>
            </a:r>
          </a:p>
        </p:txBody>
      </p:sp>
    </p:spTree>
    <p:extLst>
      <p:ext uri="{BB962C8B-B14F-4D97-AF65-F5344CB8AC3E}">
        <p14:creationId xmlns:p14="http://schemas.microsoft.com/office/powerpoint/2010/main" val="3681915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>
          <a:xfrm>
            <a:off x="457200" y="-17145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>
                <a:latin typeface="Powderfinger Type" charset="0"/>
                <a:ea typeface="ＭＳ Ｐゴシック" charset="0"/>
              </a:rPr>
              <a:t>www.cidr-report.org</a:t>
            </a:r>
          </a:p>
        </p:txBody>
      </p:sp>
      <p:pic>
        <p:nvPicPr>
          <p:cNvPr id="30722" name="Content Placeholder 1" descr="Screen Shot 2015-01-21 at 6.22.49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7" t="-462" r="757" b="-323"/>
          <a:stretch>
            <a:fillRect/>
          </a:stretch>
        </p:blipFill>
        <p:spPr>
          <a:xfrm>
            <a:off x="1042988" y="887413"/>
            <a:ext cx="7581900" cy="5524500"/>
          </a:xfrm>
        </p:spPr>
      </p:pic>
    </p:spTree>
    <p:extLst>
      <p:ext uri="{BB962C8B-B14F-4D97-AF65-F5344CB8AC3E}">
        <p14:creationId xmlns:p14="http://schemas.microsoft.com/office/powerpoint/2010/main" val="18955228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Powderfinger Type" charset="0"/>
                <a:ea typeface="ＭＳ Ｐゴシック" charset="0"/>
              </a:rPr>
              <a:t>and…</a:t>
            </a:r>
          </a:p>
        </p:txBody>
      </p:sp>
      <p:pic>
        <p:nvPicPr>
          <p:cNvPr id="31746" name="Picture 1" descr="Screen Shot 2015-01-21 at 6.23.1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196975"/>
            <a:ext cx="7186612" cy="530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68579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12264</TotalTime>
  <Words>3333</Words>
  <Application>Microsoft Macintosh PowerPoint</Application>
  <PresentationFormat>On-screen Show (4:3)</PresentationFormat>
  <Paragraphs>393</Paragraphs>
  <Slides>65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6" baseType="lpstr">
      <vt:lpstr>Office Theme</vt:lpstr>
      <vt:lpstr>Where are we with Securing Addressing and Routing? </vt:lpstr>
      <vt:lpstr>On the Internet…</vt:lpstr>
      <vt:lpstr>…there are many ways to be bad!</vt:lpstr>
      <vt:lpstr>An Ascending Scale of Badness</vt:lpstr>
      <vt:lpstr>If I were really bad (and evil)…</vt:lpstr>
      <vt:lpstr>If I were really bad (and evil)…</vt:lpstr>
      <vt:lpstr>How many advertisements in today’s BGP are “lies”?</vt:lpstr>
      <vt:lpstr>www.cidr-report.org</vt:lpstr>
      <vt:lpstr>and…</vt:lpstr>
      <vt:lpstr>plus…</vt:lpstr>
      <vt:lpstr>yes, there’s more</vt:lpstr>
      <vt:lpstr>getting the point yet?</vt:lpstr>
      <vt:lpstr>still more!</vt:lpstr>
      <vt:lpstr>wake me up when we’re done</vt:lpstr>
      <vt:lpstr>zzzzzzz</vt:lpstr>
      <vt:lpstr>zzzzzzz</vt:lpstr>
      <vt:lpstr>zzzzzzz</vt:lpstr>
      <vt:lpstr>zzzzzzz</vt:lpstr>
      <vt:lpstr>let’s speed this up…</vt:lpstr>
      <vt:lpstr>don’t forget: ALL of these advertised addresses and ASes are bogus!</vt:lpstr>
      <vt:lpstr>almost done…</vt:lpstr>
      <vt:lpstr>and lets not forget IPv6!</vt:lpstr>
      <vt:lpstr>What’s the base problem here?</vt:lpstr>
      <vt:lpstr>What’s the base problem here?</vt:lpstr>
      <vt:lpstr>Routing Security is a shared problem</vt:lpstr>
      <vt:lpstr>What SHOULD we be doing?</vt:lpstr>
      <vt:lpstr>Routing Security A01</vt:lpstr>
      <vt:lpstr>Routing Security A01</vt:lpstr>
      <vt:lpstr>Routing Security A02</vt:lpstr>
      <vt:lpstr>Routing Security A02</vt:lpstr>
      <vt:lpstr>Routing Security A03</vt:lpstr>
      <vt:lpstr>Routing Security A03</vt:lpstr>
      <vt:lpstr>PowerPoint Presentation</vt:lpstr>
      <vt:lpstr>Routing Security</vt:lpstr>
      <vt:lpstr>A (random) BGP Update</vt:lpstr>
      <vt:lpstr>BGP Update Validation</vt:lpstr>
      <vt:lpstr>BGP Update Validation</vt:lpstr>
      <vt:lpstr>BGP Update Validation</vt:lpstr>
      <vt:lpstr>BGP Update Validation</vt:lpstr>
      <vt:lpstr>The Basics of Update Validation</vt:lpstr>
      <vt:lpstr>Approaches to Validity</vt:lpstr>
      <vt:lpstr>Approaches to Validity</vt:lpstr>
      <vt:lpstr>None of these Approaches are a Perfect Fit</vt:lpstr>
      <vt:lpstr>None of these Approaches are a Perfect Fit</vt:lpstr>
      <vt:lpstr>None of these Approaches are a Perfect Fit</vt:lpstr>
      <vt:lpstr>A Foundation for Routing Security</vt:lpstr>
      <vt:lpstr>What about BGP?</vt:lpstr>
      <vt:lpstr>BGP Elements</vt:lpstr>
      <vt:lpstr>BGP Origination (1)</vt:lpstr>
      <vt:lpstr>A filter-based architecture for securing BGP origination</vt:lpstr>
      <vt:lpstr>BGP Origination (2)</vt:lpstr>
      <vt:lpstr>A update-based architecture for securing BGP origination</vt:lpstr>
      <vt:lpstr>Path Validation</vt:lpstr>
      <vt:lpstr>option a: Route Registries and RPSL</vt:lpstr>
      <vt:lpstr>option b: AS Adjacency and soBGP</vt:lpstr>
      <vt:lpstr>option c: AS Path Validation and BGPsec</vt:lpstr>
      <vt:lpstr>Concerns</vt:lpstr>
      <vt:lpstr>Concerns</vt:lpstr>
      <vt:lpstr>Concerns</vt:lpstr>
      <vt:lpstr>What are we trying to do?</vt:lpstr>
      <vt:lpstr>What are we trying to do?</vt:lpstr>
      <vt:lpstr>Good, Fast, or Cheap? Pick one!</vt:lpstr>
      <vt:lpstr>Good, Fast, or Cheap? Pick one!</vt:lpstr>
      <vt:lpstr>Caution: Opinions!</vt:lpstr>
      <vt:lpstr>Thank You</vt:lpstr>
    </vt:vector>
  </TitlesOfParts>
  <Company>APNIC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Geoff Huston</dc:creator>
  <cp:lastModifiedBy>Geoff Huston</cp:lastModifiedBy>
  <cp:revision>203</cp:revision>
  <dcterms:created xsi:type="dcterms:W3CDTF">2014-04-20T21:49:30Z</dcterms:created>
  <dcterms:modified xsi:type="dcterms:W3CDTF">2015-02-24T22:50:02Z</dcterms:modified>
</cp:coreProperties>
</file>