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7" r:id="rId3"/>
    <p:sldId id="257" r:id="rId4"/>
    <p:sldId id="258" r:id="rId5"/>
    <p:sldId id="286" r:id="rId6"/>
    <p:sldId id="280" r:id="rId7"/>
    <p:sldId id="287" r:id="rId8"/>
    <p:sldId id="288" r:id="rId9"/>
    <p:sldId id="259" r:id="rId10"/>
    <p:sldId id="260" r:id="rId11"/>
    <p:sldId id="289" r:id="rId12"/>
    <p:sldId id="291" r:id="rId13"/>
    <p:sldId id="290" r:id="rId14"/>
    <p:sldId id="274" r:id="rId15"/>
    <p:sldId id="262" r:id="rId16"/>
    <p:sldId id="263" r:id="rId17"/>
    <p:sldId id="293" r:id="rId18"/>
    <p:sldId id="264" r:id="rId19"/>
    <p:sldId id="275" r:id="rId20"/>
    <p:sldId id="276" r:id="rId21"/>
    <p:sldId id="265" r:id="rId22"/>
    <p:sldId id="266" r:id="rId23"/>
    <p:sldId id="292" r:id="rId24"/>
    <p:sldId id="267" r:id="rId25"/>
    <p:sldId id="268" r:id="rId26"/>
    <p:sldId id="27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snapToGrid="0" snapToObjects="1">
      <p:cViewPr varScale="1">
        <p:scale>
          <a:sx n="71" d="100"/>
          <a:sy n="71" d="100"/>
        </p:scale>
        <p:origin x="-552" y="-112"/>
      </p:cViewPr>
      <p:guideLst>
        <p:guide orient="horz" pos="2160"/>
        <p:guide pos="2880"/>
      </p:guideLst>
    </p:cSldViewPr>
  </p:slideViewPr>
  <p:outlineViewPr>
    <p:cViewPr>
      <p:scale>
        <a:sx n="33" d="100"/>
        <a:sy n="33" d="100"/>
      </p:scale>
      <p:origin x="0" y="1044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F24699D5-0870-8E4B-A526-83B5ACEBE821}" type="datetimeFigureOut">
              <a:rPr lang="en-US" smtClean="0"/>
              <a:t>20/02/12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3858377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F24699D5-0870-8E4B-A526-83B5ACEBE821}" type="datetimeFigureOut">
              <a:rPr lang="en-US" smtClean="0"/>
              <a:t>20/02/12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1301805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F24699D5-0870-8E4B-A526-83B5ACEBE821}" type="datetimeFigureOut">
              <a:rPr lang="en-US" smtClean="0"/>
              <a:t>20/02/12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833022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F24699D5-0870-8E4B-A526-83B5ACEBE821}" type="datetimeFigureOut">
              <a:rPr lang="en-US" smtClean="0"/>
              <a:t>20/02/12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383106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F24699D5-0870-8E4B-A526-83B5ACEBE821}" type="datetimeFigureOut">
              <a:rPr lang="en-US" smtClean="0"/>
              <a:t>20/02/12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13141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F24699D5-0870-8E4B-A526-83B5ACEBE821}" type="datetimeFigureOut">
              <a:rPr lang="en-US" smtClean="0"/>
              <a:t>20/02/12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339299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F24699D5-0870-8E4B-A526-83B5ACEBE821}" type="datetimeFigureOut">
              <a:rPr lang="en-US" smtClean="0"/>
              <a:t>20/02/12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859274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F24699D5-0870-8E4B-A526-83B5ACEBE821}" type="datetimeFigureOut">
              <a:rPr lang="en-US" smtClean="0"/>
              <a:t>20/02/12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2830440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4699D5-0870-8E4B-A526-83B5ACEBE821}" type="datetimeFigureOut">
              <a:rPr lang="en-US" smtClean="0"/>
              <a:t>20/02/12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3808939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F24699D5-0870-8E4B-A526-83B5ACEBE821}" type="datetimeFigureOut">
              <a:rPr lang="en-US" smtClean="0"/>
              <a:t>20/02/12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3829671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F24699D5-0870-8E4B-A526-83B5ACEBE821}" type="datetimeFigureOut">
              <a:rPr lang="en-US" smtClean="0"/>
              <a:t>20/02/12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9F501-F7E6-D142-A194-EC5C28393BEB}" type="slidenum">
              <a:rPr lang="en-US" smtClean="0"/>
              <a:t>‹#›</a:t>
            </a:fld>
            <a:endParaRPr lang="en-US"/>
          </a:p>
        </p:txBody>
      </p:sp>
    </p:spTree>
    <p:extLst>
      <p:ext uri="{BB962C8B-B14F-4D97-AF65-F5344CB8AC3E}">
        <p14:creationId xmlns:p14="http://schemas.microsoft.com/office/powerpoint/2010/main" val="289021304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dirty="0" smtClean="0"/>
              <a:t>Click to edit Master text styles</a:t>
            </a:r>
          </a:p>
          <a:p>
            <a:pPr lvl="1"/>
            <a:r>
              <a:rPr lang="en-AU" dirty="0" smtClean="0"/>
              <a:t>Second level</a:t>
            </a:r>
          </a:p>
          <a:p>
            <a:pPr lvl="2"/>
            <a:r>
              <a:rPr lang="en-AU" dirty="0" smtClean="0"/>
              <a:t>Third level</a:t>
            </a:r>
          </a:p>
          <a:p>
            <a:pPr lvl="3"/>
            <a:r>
              <a:rPr lang="en-AU" dirty="0" smtClean="0"/>
              <a:t>Fourth level</a:t>
            </a:r>
          </a:p>
          <a:p>
            <a:pPr lvl="4"/>
            <a:r>
              <a:rPr lang="en-AU"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699D5-0870-8E4B-A526-83B5ACEBE821}" type="datetimeFigureOut">
              <a:rPr lang="en-US" smtClean="0"/>
              <a:t>20/02/12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79F501-F7E6-D142-A194-EC5C28393BEB}" type="slidenum">
              <a:rPr lang="en-US" smtClean="0"/>
              <a:t>‹#›</a:t>
            </a:fld>
            <a:endParaRPr lang="en-US"/>
          </a:p>
        </p:txBody>
      </p:sp>
    </p:spTree>
    <p:extLst>
      <p:ext uri="{BB962C8B-B14F-4D97-AF65-F5344CB8AC3E}">
        <p14:creationId xmlns:p14="http://schemas.microsoft.com/office/powerpoint/2010/main" val="1524978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Bradley Hand ITC T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Bradley Hand ITC T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Bradley Hand ITC T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Bradley Hand ITC T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Bradley Hand ITC T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Bradley Hand ITC T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latin typeface="Vadim's Writing"/>
                <a:cs typeface="Vadim's Writing"/>
              </a:rPr>
              <a:t>Yet Another Talk on IPv6</a:t>
            </a:r>
            <a:endParaRPr lang="en-US" b="1" dirty="0">
              <a:latin typeface="Vadim's Writing"/>
              <a:cs typeface="Vadim's Writing"/>
            </a:endParaRPr>
          </a:p>
        </p:txBody>
      </p:sp>
      <p:sp>
        <p:nvSpPr>
          <p:cNvPr id="3" name="Subtitle 2"/>
          <p:cNvSpPr>
            <a:spLocks noGrp="1"/>
          </p:cNvSpPr>
          <p:nvPr>
            <p:ph type="subTitle" idx="1"/>
          </p:nvPr>
        </p:nvSpPr>
        <p:spPr/>
        <p:txBody>
          <a:bodyPr>
            <a:normAutofit/>
          </a:bodyPr>
          <a:lstStyle/>
          <a:p>
            <a:r>
              <a:rPr lang="en-US" sz="4000" b="1" dirty="0" smtClean="0">
                <a:latin typeface="Vadim's Writing"/>
                <a:cs typeface="Vadim's Writing"/>
              </a:rPr>
              <a:t>Geoff Huston</a:t>
            </a:r>
          </a:p>
          <a:p>
            <a:r>
              <a:rPr lang="en-US" sz="4000" b="1" dirty="0" smtClean="0">
                <a:latin typeface="Vadim's Writing"/>
                <a:cs typeface="Vadim's Writing"/>
              </a:rPr>
              <a:t>APNIC</a:t>
            </a:r>
            <a:endParaRPr lang="en-US" sz="4000" b="1" dirty="0">
              <a:latin typeface="Vadim's Writing"/>
              <a:cs typeface="Vadim's Writing"/>
            </a:endParaRPr>
          </a:p>
        </p:txBody>
      </p:sp>
    </p:spTree>
    <p:extLst>
      <p:ext uri="{BB962C8B-B14F-4D97-AF65-F5344CB8AC3E}">
        <p14:creationId xmlns:p14="http://schemas.microsoft.com/office/powerpoint/2010/main" val="1343528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Marketing</a:t>
            </a:r>
            <a:endParaRPr lang="en-US" dirty="0"/>
          </a:p>
        </p:txBody>
      </p:sp>
      <p:sp>
        <p:nvSpPr>
          <p:cNvPr id="3" name="Content Placeholder 2"/>
          <p:cNvSpPr>
            <a:spLocks noGrp="1"/>
          </p:cNvSpPr>
          <p:nvPr>
            <p:ph idx="1"/>
          </p:nvPr>
        </p:nvSpPr>
        <p:spPr/>
        <p:txBody>
          <a:bodyPr/>
          <a:lstStyle/>
          <a:p>
            <a:pPr marL="0" indent="0">
              <a:buNone/>
            </a:pPr>
            <a:r>
              <a:rPr lang="en-US" dirty="0" smtClean="0"/>
              <a:t>So</a:t>
            </a:r>
            <a:r>
              <a:rPr lang="en-US" baseline="0" dirty="0" smtClean="0"/>
              <a:t> far we have yet to find the “magic bullet” that gives IPv6 a clear marketing edge</a:t>
            </a:r>
          </a:p>
          <a:p>
            <a:pPr lvl="1"/>
            <a:r>
              <a:rPr lang="en-US" dirty="0" smtClean="0"/>
              <a:t>It’s not faster</a:t>
            </a:r>
          </a:p>
          <a:p>
            <a:pPr lvl="1"/>
            <a:r>
              <a:rPr lang="en-US" dirty="0" smtClean="0"/>
              <a:t>It’s not cheaper</a:t>
            </a:r>
          </a:p>
          <a:p>
            <a:pPr lvl="1"/>
            <a:r>
              <a:rPr lang="en-US" dirty="0" smtClean="0"/>
              <a:t>It’s not better</a:t>
            </a:r>
          </a:p>
          <a:p>
            <a:pPr lvl="1"/>
            <a:r>
              <a:rPr lang="en-US" dirty="0" smtClean="0"/>
              <a:t>It could be more secure, but we undervalue security!</a:t>
            </a:r>
          </a:p>
          <a:p>
            <a:pPr lvl="1"/>
            <a:r>
              <a:rPr lang="en-US" dirty="0" smtClean="0"/>
              <a:t>There</a:t>
            </a:r>
            <a:r>
              <a:rPr lang="en-US" baseline="0" dirty="0" smtClean="0"/>
              <a:t> are no clear </a:t>
            </a:r>
            <a:r>
              <a:rPr lang="en-US" dirty="0" smtClean="0"/>
              <a:t>discriminants </a:t>
            </a:r>
            <a:r>
              <a:rPr lang="en-US" baseline="0" dirty="0" smtClean="0"/>
              <a:t>in terms of delivered services to users</a:t>
            </a:r>
          </a:p>
        </p:txBody>
      </p:sp>
    </p:spTree>
    <p:extLst>
      <p:ext uri="{BB962C8B-B14F-4D97-AF65-F5344CB8AC3E}">
        <p14:creationId xmlns:p14="http://schemas.microsoft.com/office/powerpoint/2010/main" val="850689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Deployment Metrics</a:t>
            </a:r>
            <a:endParaRPr lang="en-US" dirty="0"/>
          </a:p>
        </p:txBody>
      </p:sp>
      <p:pic>
        <p:nvPicPr>
          <p:cNvPr id="4" name="Picture 3"/>
          <p:cNvPicPr>
            <a:picLocks noChangeAspect="1"/>
          </p:cNvPicPr>
          <p:nvPr/>
        </p:nvPicPr>
        <p:blipFill>
          <a:blip r:embed="rId2"/>
          <a:stretch>
            <a:fillRect/>
          </a:stretch>
        </p:blipFill>
        <p:spPr>
          <a:xfrm>
            <a:off x="182992" y="1417638"/>
            <a:ext cx="3934139" cy="2294504"/>
          </a:xfrm>
          <a:prstGeom prst="rect">
            <a:avLst/>
          </a:prstGeom>
        </p:spPr>
      </p:pic>
      <p:pic>
        <p:nvPicPr>
          <p:cNvPr id="5" name="Picture 4"/>
          <p:cNvPicPr>
            <a:picLocks noChangeAspect="1"/>
          </p:cNvPicPr>
          <p:nvPr/>
        </p:nvPicPr>
        <p:blipFill>
          <a:blip r:embed="rId3"/>
          <a:stretch>
            <a:fillRect/>
          </a:stretch>
        </p:blipFill>
        <p:spPr>
          <a:xfrm>
            <a:off x="4928530" y="1417639"/>
            <a:ext cx="3623938" cy="2294504"/>
          </a:xfrm>
          <a:prstGeom prst="rect">
            <a:avLst/>
          </a:prstGeom>
        </p:spPr>
      </p:pic>
      <p:sp>
        <p:nvSpPr>
          <p:cNvPr id="6" name="TextBox 5"/>
          <p:cNvSpPr txBox="1"/>
          <p:nvPr/>
        </p:nvSpPr>
        <p:spPr>
          <a:xfrm>
            <a:off x="1270085" y="3846463"/>
            <a:ext cx="2177962" cy="369332"/>
          </a:xfrm>
          <a:prstGeom prst="rect">
            <a:avLst/>
          </a:prstGeom>
          <a:noFill/>
        </p:spPr>
        <p:txBody>
          <a:bodyPr wrap="none" rtlCol="0">
            <a:spAutoFit/>
          </a:bodyPr>
          <a:lstStyle/>
          <a:p>
            <a:r>
              <a:rPr lang="en-US" dirty="0" smtClean="0"/>
              <a:t>Routing Table Entries</a:t>
            </a:r>
            <a:endParaRPr lang="en-US" dirty="0"/>
          </a:p>
        </p:txBody>
      </p:sp>
      <p:sp>
        <p:nvSpPr>
          <p:cNvPr id="7" name="TextBox 6"/>
          <p:cNvSpPr txBox="1"/>
          <p:nvPr/>
        </p:nvSpPr>
        <p:spPr>
          <a:xfrm>
            <a:off x="6344064" y="3985838"/>
            <a:ext cx="1043876" cy="369332"/>
          </a:xfrm>
          <a:prstGeom prst="rect">
            <a:avLst/>
          </a:prstGeom>
          <a:noFill/>
        </p:spPr>
        <p:txBody>
          <a:bodyPr wrap="none" rtlCol="0">
            <a:spAutoFit/>
          </a:bodyPr>
          <a:lstStyle/>
          <a:p>
            <a:r>
              <a:rPr lang="en-US" dirty="0" smtClean="0"/>
              <a:t>AS Count</a:t>
            </a:r>
            <a:endParaRPr lang="en-US" dirty="0"/>
          </a:p>
        </p:txBody>
      </p:sp>
    </p:spTree>
    <p:extLst>
      <p:ext uri="{BB962C8B-B14F-4D97-AF65-F5344CB8AC3E}">
        <p14:creationId xmlns:p14="http://schemas.microsoft.com/office/powerpoint/2010/main" val="339946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Deployment Metrics</a:t>
            </a:r>
            <a:endParaRPr lang="en-US" dirty="0"/>
          </a:p>
        </p:txBody>
      </p:sp>
      <p:sp>
        <p:nvSpPr>
          <p:cNvPr id="8" name="Rectangle 5"/>
          <p:cNvSpPr>
            <a:spLocks noChangeArrowheads="1"/>
          </p:cNvSpPr>
          <p:nvPr/>
        </p:nvSpPr>
        <p:spPr bwMode="auto">
          <a:xfrm>
            <a:off x="698500" y="3341511"/>
            <a:ext cx="6364800" cy="276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spAutoFit/>
          </a:bodyPr>
          <a:lstStyle/>
          <a:p>
            <a:r>
              <a:rPr lang="en-US" sz="1200" dirty="0"/>
              <a:t>http://</a:t>
            </a:r>
            <a:r>
              <a:rPr lang="en-US" sz="1200" dirty="0" err="1"/>
              <a:t>www.google.com</a:t>
            </a:r>
            <a:r>
              <a:rPr lang="en-US" sz="1200" dirty="0"/>
              <a:t>/</a:t>
            </a:r>
            <a:r>
              <a:rPr lang="en-US" sz="1200" dirty="0" err="1"/>
              <a:t>intl</a:t>
            </a:r>
            <a:r>
              <a:rPr lang="en-US" sz="1200" dirty="0"/>
              <a:t>/en/ipv6/statistics/</a:t>
            </a:r>
          </a:p>
        </p:txBody>
      </p:sp>
      <p:pic>
        <p:nvPicPr>
          <p:cNvPr id="9" name="Picture 8" descr="Screen Shot 2011-10-25 at 8.25.34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8500" y="1498600"/>
            <a:ext cx="3697947" cy="1842911"/>
          </a:xfrm>
          <a:prstGeom prst="rect">
            <a:avLst/>
          </a:prstGeom>
        </p:spPr>
      </p:pic>
      <p:pic>
        <p:nvPicPr>
          <p:cNvPr id="10"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10815" y="3341511"/>
            <a:ext cx="4275985" cy="320662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5361223" y="2894006"/>
            <a:ext cx="2237699" cy="369332"/>
          </a:xfrm>
          <a:prstGeom prst="rect">
            <a:avLst/>
          </a:prstGeom>
          <a:noFill/>
        </p:spPr>
        <p:txBody>
          <a:bodyPr wrap="none" rtlCol="0">
            <a:spAutoFit/>
          </a:bodyPr>
          <a:lstStyle/>
          <a:p>
            <a:r>
              <a:rPr lang="en-US" dirty="0" smtClean="0"/>
              <a:t>APNIC Measurements</a:t>
            </a:r>
            <a:endParaRPr lang="en-US" dirty="0"/>
          </a:p>
        </p:txBody>
      </p:sp>
    </p:spTree>
    <p:extLst>
      <p:ext uri="{BB962C8B-B14F-4D97-AF65-F5344CB8AC3E}">
        <p14:creationId xmlns:p14="http://schemas.microsoft.com/office/powerpoint/2010/main" val="2324896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a:t>
            </a:r>
            <a:r>
              <a:rPr lang="en-US" baseline="0" dirty="0" smtClean="0"/>
              <a:t> Deployment Measurements</a:t>
            </a:r>
            <a:endParaRPr lang="en-US" dirty="0"/>
          </a:p>
        </p:txBody>
      </p:sp>
      <p:sp>
        <p:nvSpPr>
          <p:cNvPr id="3" name="Content Placeholder 2"/>
          <p:cNvSpPr>
            <a:spLocks noGrp="1"/>
          </p:cNvSpPr>
          <p:nvPr>
            <p:ph idx="1"/>
          </p:nvPr>
        </p:nvSpPr>
        <p:spPr/>
        <p:txBody>
          <a:bodyPr/>
          <a:lstStyle/>
          <a:p>
            <a:pPr marL="0" indent="0">
              <a:buNone/>
            </a:pPr>
            <a:r>
              <a:rPr lang="en-US" dirty="0" smtClean="0"/>
              <a:t>It’s a mixed picture:</a:t>
            </a:r>
          </a:p>
          <a:p>
            <a:pPr lvl="1" indent="-342900"/>
            <a:r>
              <a:rPr lang="en-US" dirty="0" smtClean="0"/>
              <a:t>Some </a:t>
            </a:r>
            <a:r>
              <a:rPr lang="en-US" b="1" u="sng" dirty="0" smtClean="0"/>
              <a:t>40%</a:t>
            </a:r>
            <a:r>
              <a:rPr lang="en-US" dirty="0" smtClean="0"/>
              <a:t> of the Internet’s transit networks appear to be dual stack capable</a:t>
            </a:r>
          </a:p>
          <a:p>
            <a:pPr lvl="1" indent="-342900"/>
            <a:r>
              <a:rPr lang="en-US" dirty="0" smtClean="0"/>
              <a:t>Some </a:t>
            </a:r>
            <a:r>
              <a:rPr lang="en-US" b="1" u="sng" dirty="0" smtClean="0"/>
              <a:t>50%</a:t>
            </a:r>
            <a:r>
              <a:rPr lang="en-US" dirty="0" smtClean="0"/>
              <a:t> of the Internet’s end devices have an installed and active IPv6 stack</a:t>
            </a:r>
          </a:p>
          <a:p>
            <a:pPr lvl="1" indent="-342900"/>
            <a:r>
              <a:rPr lang="en-US" dirty="0" smtClean="0"/>
              <a:t>Around </a:t>
            </a:r>
            <a:r>
              <a:rPr lang="en-US" b="1" u="sng" dirty="0" smtClean="0"/>
              <a:t>0.4%</a:t>
            </a:r>
            <a:r>
              <a:rPr lang="en-US" dirty="0" smtClean="0"/>
              <a:t> of the Internet’s end devices have the combination of a local IPv6 protocol stack, and a coupled carriage access service that delivers IPv6 to the device</a:t>
            </a:r>
          </a:p>
        </p:txBody>
      </p:sp>
    </p:spTree>
    <p:extLst>
      <p:ext uri="{BB962C8B-B14F-4D97-AF65-F5344CB8AC3E}">
        <p14:creationId xmlns:p14="http://schemas.microsoft.com/office/powerpoint/2010/main" val="2876367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from here?</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2805111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IPv4</a:t>
            </a:r>
            <a:r>
              <a:rPr lang="en-US" baseline="0" dirty="0" smtClean="0"/>
              <a:t> Address Exhaustion</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IPv6</a:t>
            </a:r>
            <a:r>
              <a:rPr lang="en-US" baseline="0" dirty="0" smtClean="0"/>
              <a:t> was meant to be the “answer” to IPv4 address exhaustion</a:t>
            </a:r>
          </a:p>
          <a:p>
            <a:pPr lvl="1"/>
            <a:r>
              <a:rPr lang="en-US" dirty="0" smtClean="0"/>
              <a:t>And the intention from the technology folk was that the industry should’ve completed the transition before we reached the point of exhaustion in IPv4 supply</a:t>
            </a:r>
          </a:p>
          <a:p>
            <a:pPr lvl="1"/>
            <a:r>
              <a:rPr lang="en-US" baseline="0" dirty="0" smtClean="0"/>
              <a:t>Obviously</a:t>
            </a:r>
            <a:r>
              <a:rPr lang="en-US" dirty="0" smtClean="0"/>
              <a:t> this has not happened</a:t>
            </a:r>
          </a:p>
          <a:p>
            <a:pPr lvl="1"/>
            <a:r>
              <a:rPr lang="en-US" dirty="0" smtClean="0"/>
              <a:t>IPv6-only network deployments are not viable today</a:t>
            </a:r>
          </a:p>
          <a:p>
            <a:pPr lvl="1"/>
            <a:r>
              <a:rPr lang="en-US" baseline="0" dirty="0" smtClean="0"/>
              <a:t>And</a:t>
            </a:r>
            <a:r>
              <a:rPr lang="en-US" dirty="0" smtClean="0"/>
              <a:t> continuing IPv4 network expansion calls for deployment of novel address extension mechanisms that diverts attention and resources from IPv6 deployment</a:t>
            </a:r>
          </a:p>
        </p:txBody>
      </p:sp>
    </p:spTree>
    <p:extLst>
      <p:ext uri="{BB962C8B-B14F-4D97-AF65-F5344CB8AC3E}">
        <p14:creationId xmlns:p14="http://schemas.microsoft.com/office/powerpoint/2010/main" val="828819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looking good for IPv6</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2955968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But failure should not be an option</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W</a:t>
            </a:r>
            <a:r>
              <a:rPr lang="en-US" dirty="0" smtClean="0"/>
              <a:t>e </a:t>
            </a:r>
            <a:r>
              <a:rPr lang="en-US" dirty="0" smtClean="0"/>
              <a:t>simply cannot give up on IPv6</a:t>
            </a:r>
          </a:p>
          <a:p>
            <a:pPr lvl="1"/>
            <a:r>
              <a:rPr lang="en-US" dirty="0" smtClean="0"/>
              <a:t>We cannot sustain a single coherent open network platform in IPv4</a:t>
            </a:r>
          </a:p>
          <a:p>
            <a:pPr lvl="1"/>
            <a:r>
              <a:rPr lang="en-US" dirty="0" smtClean="0"/>
              <a:t>End-to-End coherency is lost in a plethora of conflicting middleware handlers</a:t>
            </a:r>
          </a:p>
          <a:p>
            <a:pPr lvl="1"/>
            <a:r>
              <a:rPr lang="en-US" dirty="0" smtClean="0"/>
              <a:t>We lose openness and competition in the network</a:t>
            </a:r>
          </a:p>
          <a:p>
            <a:pPr lvl="2"/>
            <a:r>
              <a:rPr lang="en-US" dirty="0" smtClean="0"/>
              <a:t>Innovation turns from being a </a:t>
            </a:r>
            <a:r>
              <a:rPr lang="en-US" dirty="0" err="1" smtClean="0"/>
              <a:t>permissionless</a:t>
            </a:r>
            <a:r>
              <a:rPr lang="en-US" dirty="0" smtClean="0"/>
              <a:t> exercise to one that has prohibitive barriers to entry</a:t>
            </a:r>
          </a:p>
          <a:p>
            <a:pPr lvl="2"/>
            <a:r>
              <a:rPr lang="en-US" dirty="0" smtClean="0"/>
              <a:t>Carriage incumbency shifts to Monopoly Control</a:t>
            </a:r>
          </a:p>
          <a:p>
            <a:pPr lvl="2"/>
            <a:r>
              <a:rPr lang="en-US" dirty="0" smtClean="0"/>
              <a:t>And the economic benefits that flow from a vibrant innovative and open communications sector grind to a halt</a:t>
            </a:r>
          </a:p>
        </p:txBody>
      </p:sp>
    </p:spTree>
    <p:extLst>
      <p:ext uri="{BB962C8B-B14F-4D97-AF65-F5344CB8AC3E}">
        <p14:creationId xmlns:p14="http://schemas.microsoft.com/office/powerpoint/2010/main" val="3050394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a:t>
            </a:r>
            <a:r>
              <a:rPr lang="en-US" baseline="0" dirty="0" smtClean="0"/>
              <a:t> can we fix this?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Or will this situation correct itself?</a:t>
            </a:r>
          </a:p>
          <a:p>
            <a:pPr lvl="1"/>
            <a:r>
              <a:rPr lang="en-US" dirty="0" smtClean="0"/>
              <a:t>Will IPv4 address exhaustion provide impetus for access carriage providers to turn to IPv6?</a:t>
            </a:r>
          </a:p>
          <a:p>
            <a:pPr lvl="1"/>
            <a:r>
              <a:rPr lang="en-US" dirty="0" smtClean="0"/>
              <a:t>Will we see 3G and 4GLTE mobile environments turn to IPv6 to fuel continued growth in the mobile service environment?</a:t>
            </a:r>
          </a:p>
        </p:txBody>
      </p:sp>
    </p:spTree>
    <p:extLst>
      <p:ext uri="{BB962C8B-B14F-4D97-AF65-F5344CB8AC3E}">
        <p14:creationId xmlns:p14="http://schemas.microsoft.com/office/powerpoint/2010/main" val="543233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we fix this?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Or is this the first stages of a large scale market failure of the transition function?</a:t>
            </a:r>
          </a:p>
          <a:p>
            <a:pPr lvl="1"/>
            <a:r>
              <a:rPr lang="en-US" dirty="0" smtClean="0"/>
              <a:t>In which case the market will continue to distort, leading to emergence of new cartels and monopolies</a:t>
            </a:r>
            <a:endParaRPr lang="en-US" dirty="0"/>
          </a:p>
          <a:p>
            <a:pPr lvl="1"/>
            <a:r>
              <a:rPr lang="en-US" dirty="0" smtClean="0"/>
              <a:t>Unless there is some very finely crafted form of public intervention into the market</a:t>
            </a:r>
          </a:p>
        </p:txBody>
      </p:sp>
    </p:spTree>
    <p:extLst>
      <p:ext uri="{BB962C8B-B14F-4D97-AF65-F5344CB8AC3E}">
        <p14:creationId xmlns:p14="http://schemas.microsoft.com/office/powerpoint/2010/main" val="4231041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This</a:t>
            </a:r>
            <a:r>
              <a:rPr lang="en-US" dirty="0" smtClean="0"/>
              <a:t> </a:t>
            </a:r>
            <a:r>
              <a:rPr lang="en-US" dirty="0" smtClean="0"/>
              <a:t>is getting </a:t>
            </a:r>
            <a:r>
              <a:rPr lang="en-US" dirty="0" smtClean="0"/>
              <a:t>harder, not easier.</a:t>
            </a:r>
            <a:r>
              <a:rPr lang="en-US" dirty="0" smtClean="0"/>
              <a:t>..</a:t>
            </a:r>
            <a:endParaRPr lang="en-US" dirty="0"/>
          </a:p>
        </p:txBody>
      </p:sp>
      <p:sp>
        <p:nvSpPr>
          <p:cNvPr id="3" name="Content Placeholder 2"/>
          <p:cNvSpPr>
            <a:spLocks noGrp="1"/>
          </p:cNvSpPr>
          <p:nvPr>
            <p:ph idx="1"/>
          </p:nvPr>
        </p:nvSpPr>
        <p:spPr/>
        <p:txBody>
          <a:bodyPr/>
          <a:lstStyle/>
          <a:p>
            <a:pPr marL="0" indent="0">
              <a:buNone/>
            </a:pPr>
            <a:r>
              <a:rPr lang="en-US" dirty="0" smtClean="0"/>
              <a:t>Talks </a:t>
            </a:r>
            <a:r>
              <a:rPr lang="en-US" dirty="0" smtClean="0"/>
              <a:t>about IPv6 appear to have explored every aspect of IPv6 from technology to potential </a:t>
            </a:r>
            <a:r>
              <a:rPr lang="en-US" dirty="0" smtClean="0"/>
              <a:t>applications</a:t>
            </a:r>
          </a:p>
          <a:p>
            <a:pPr marL="0" indent="0">
              <a:buNone/>
            </a:pPr>
            <a:endParaRPr lang="en-US" dirty="0" smtClean="0"/>
          </a:p>
          <a:p>
            <a:pPr marL="0" indent="0">
              <a:buNone/>
            </a:pPr>
            <a:r>
              <a:rPr lang="en-US" dirty="0" smtClean="0"/>
              <a:t>Which makes the task of saying something new and (hopefully) interesting about IPv6 harder and harder!</a:t>
            </a:r>
          </a:p>
        </p:txBody>
      </p:sp>
    </p:spTree>
    <p:extLst>
      <p:ext uri="{BB962C8B-B14F-4D97-AF65-F5344CB8AC3E}">
        <p14:creationId xmlns:p14="http://schemas.microsoft.com/office/powerpoint/2010/main" val="603228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we fix this?</a:t>
            </a:r>
            <a:endParaRPr lang="en-US" dirty="0"/>
          </a:p>
        </p:txBody>
      </p:sp>
      <p:sp>
        <p:nvSpPr>
          <p:cNvPr id="3" name="Content Placeholder 2"/>
          <p:cNvSpPr>
            <a:spLocks noGrp="1"/>
          </p:cNvSpPr>
          <p:nvPr>
            <p:ph idx="1"/>
          </p:nvPr>
        </p:nvSpPr>
        <p:spPr/>
        <p:txBody>
          <a:bodyPr/>
          <a:lstStyle/>
          <a:p>
            <a:pPr marL="0" indent="0">
              <a:buNone/>
            </a:pPr>
            <a:r>
              <a:rPr lang="en-US" dirty="0" smtClean="0"/>
              <a:t>Should there be regulatory intervention?</a:t>
            </a:r>
          </a:p>
          <a:p>
            <a:pPr lvl="1"/>
            <a:r>
              <a:rPr lang="en-US" dirty="0" smtClean="0"/>
              <a:t>What form could such an intervention take?</a:t>
            </a:r>
          </a:p>
          <a:p>
            <a:pPr lvl="1"/>
            <a:r>
              <a:rPr lang="en-US" dirty="0" smtClean="0"/>
              <a:t>Would it impose further costs on end users?</a:t>
            </a:r>
          </a:p>
          <a:p>
            <a:pPr lvl="1"/>
            <a:r>
              <a:rPr lang="en-US" dirty="0" smtClean="0"/>
              <a:t>And how can we ensure that the “cure” is not worse that the problem we are trying to fix?</a:t>
            </a:r>
            <a:endParaRPr lang="en-US" dirty="0"/>
          </a:p>
        </p:txBody>
      </p:sp>
    </p:spTree>
    <p:extLst>
      <p:ext uri="{BB962C8B-B14F-4D97-AF65-F5344CB8AC3E}">
        <p14:creationId xmlns:p14="http://schemas.microsoft.com/office/powerpoint/2010/main" val="31599458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difficult questions</a:t>
            </a:r>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t>Are these even the “right” questions?</a:t>
            </a:r>
          </a:p>
          <a:p>
            <a:pPr marL="0" indent="0">
              <a:buNone/>
            </a:pPr>
            <a:r>
              <a:rPr lang="en-US" sz="2400" dirty="0" smtClean="0"/>
              <a:t>There are many other strategic issues in today’s Internet:</a:t>
            </a:r>
          </a:p>
          <a:p>
            <a:pPr lvl="1"/>
            <a:r>
              <a:rPr lang="en-US" sz="2000" dirty="0" smtClean="0"/>
              <a:t>International geopolitics and the ongoing issues with legacy treaty structures and divergent national agendas for public communications services</a:t>
            </a:r>
          </a:p>
          <a:p>
            <a:pPr lvl="1"/>
            <a:r>
              <a:rPr lang="en-US" sz="2000" dirty="0" smtClean="0"/>
              <a:t>Ongoing IPR intervention and the evident desire by the IPR sector to tear apart the principles of common carrier privilege, network neutrality and the open Internet itself</a:t>
            </a:r>
          </a:p>
          <a:p>
            <a:pPr lvl="1"/>
            <a:r>
              <a:rPr lang="en-US" sz="2000" dirty="0" smtClean="0"/>
              <a:t>What are we doing about (in)security and the risks to users, commerce</a:t>
            </a:r>
            <a:r>
              <a:rPr lang="en-US" sz="2000" dirty="0"/>
              <a:t> </a:t>
            </a:r>
            <a:r>
              <a:rPr lang="en-US" sz="2000" dirty="0" smtClean="0"/>
              <a:t>and national security as we place more social functions and services on the network? The network itself is more virulent and toxic, as the attack capability overwhelms our limited capacity to defend the integrity of the network’s assets</a:t>
            </a:r>
          </a:p>
          <a:p>
            <a:pPr marL="0" indent="0">
              <a:buNone/>
            </a:pPr>
            <a:r>
              <a:rPr lang="en-US" sz="2400" dirty="0" smtClean="0"/>
              <a:t>Where does IPv6 transition fit in this larger world view of the Internet?</a:t>
            </a:r>
          </a:p>
        </p:txBody>
      </p:sp>
    </p:spTree>
    <p:extLst>
      <p:ext uri="{BB962C8B-B14F-4D97-AF65-F5344CB8AC3E}">
        <p14:creationId xmlns:p14="http://schemas.microsoft.com/office/powerpoint/2010/main" val="36440894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I can’t answer them!</a:t>
            </a:r>
            <a:endParaRPr lang="en-US" dirty="0"/>
          </a:p>
        </p:txBody>
      </p:sp>
      <p:sp>
        <p:nvSpPr>
          <p:cNvPr id="3" name="Content Placeholder 2"/>
          <p:cNvSpPr>
            <a:spLocks noGrp="1"/>
          </p:cNvSpPr>
          <p:nvPr>
            <p:ph idx="1"/>
          </p:nvPr>
        </p:nvSpPr>
        <p:spPr/>
        <p:txBody>
          <a:bodyPr>
            <a:noAutofit/>
          </a:bodyPr>
          <a:lstStyle/>
          <a:p>
            <a:pPr marL="0" indent="0">
              <a:buNone/>
            </a:pPr>
            <a:endParaRPr lang="en-US" sz="2000" dirty="0" smtClean="0"/>
          </a:p>
        </p:txBody>
      </p:sp>
    </p:spTree>
    <p:extLst>
      <p:ext uri="{BB962C8B-B14F-4D97-AF65-F5344CB8AC3E}">
        <p14:creationId xmlns:p14="http://schemas.microsoft.com/office/powerpoint/2010/main" val="2295927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I can hope...</a:t>
            </a:r>
            <a:endParaRPr lang="en-US" dirty="0"/>
          </a:p>
        </p:txBody>
      </p:sp>
      <p:sp>
        <p:nvSpPr>
          <p:cNvPr id="3" name="Content Placeholder 2"/>
          <p:cNvSpPr>
            <a:spLocks noGrp="1"/>
          </p:cNvSpPr>
          <p:nvPr>
            <p:ph idx="1"/>
          </p:nvPr>
        </p:nvSpPr>
        <p:spPr/>
        <p:txBody>
          <a:bodyPr>
            <a:noAutofit/>
          </a:bodyPr>
          <a:lstStyle/>
          <a:p>
            <a:pPr marL="0" indent="0">
              <a:buNone/>
            </a:pPr>
            <a:r>
              <a:rPr lang="en-US" sz="2400"/>
              <a:t>I</a:t>
            </a:r>
            <a:r>
              <a:rPr lang="en-US" sz="2400" smtClean="0"/>
              <a:t>t </a:t>
            </a:r>
            <a:r>
              <a:rPr lang="en-US" sz="2400" dirty="0" smtClean="0"/>
              <a:t>would be so good if these issues simply resolved themselves in positive ways:</a:t>
            </a:r>
          </a:p>
          <a:p>
            <a:pPr lvl="1"/>
            <a:r>
              <a:rPr lang="en-US" sz="2000" dirty="0" smtClean="0"/>
              <a:t>That access carriage providers were sufficiently motivated to deploy IPv6 services</a:t>
            </a:r>
          </a:p>
          <a:p>
            <a:pPr lvl="1"/>
            <a:r>
              <a:rPr lang="en-US" sz="2000" dirty="0" smtClean="0"/>
              <a:t>That we were able to insert an IPv6 service into the 3G and 4G radio systems and hand devices</a:t>
            </a:r>
          </a:p>
          <a:p>
            <a:pPr lvl="1"/>
            <a:r>
              <a:rPr lang="en-US" sz="2000" dirty="0" smtClean="0"/>
              <a:t>That a coherent clear end-to-end IPv6 platform materially supported robust end-to-end channel security and service platform security </a:t>
            </a:r>
          </a:p>
          <a:p>
            <a:pPr lvl="1"/>
            <a:r>
              <a:rPr lang="en-US" sz="2000" dirty="0" smtClean="0"/>
              <a:t>That we maintained an open network framework that supported continued innovation and vibrant competition</a:t>
            </a:r>
          </a:p>
        </p:txBody>
      </p:sp>
    </p:spTree>
    <p:extLst>
      <p:ext uri="{BB962C8B-B14F-4D97-AF65-F5344CB8AC3E}">
        <p14:creationId xmlns:p14="http://schemas.microsoft.com/office/powerpoint/2010/main" val="21899765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am also a realist...</a:t>
            </a:r>
            <a:endParaRPr lang="en-US" dirty="0"/>
          </a:p>
        </p:txBody>
      </p:sp>
      <p:sp>
        <p:nvSpPr>
          <p:cNvPr id="3" name="Content Placeholder 2"/>
          <p:cNvSpPr>
            <a:spLocks noGrp="1"/>
          </p:cNvSpPr>
          <p:nvPr>
            <p:ph idx="1"/>
          </p:nvPr>
        </p:nvSpPr>
        <p:spPr/>
        <p:txBody>
          <a:bodyPr>
            <a:normAutofit/>
          </a:bodyPr>
          <a:lstStyle/>
          <a:p>
            <a:r>
              <a:rPr lang="en-US" sz="2800" dirty="0" smtClean="0"/>
              <a:t>How will we know if and when we are failing?</a:t>
            </a:r>
          </a:p>
          <a:p>
            <a:r>
              <a:rPr lang="en-US" sz="2800" dirty="0" smtClean="0"/>
              <a:t>If various forms of intervention are going to be called for, how can we ensure that we do so in time, and apply just the right level of intervention to the market structure?</a:t>
            </a:r>
          </a:p>
          <a:p>
            <a:r>
              <a:rPr lang="en-US" sz="2800" dirty="0" smtClean="0"/>
              <a:t>Who really cares about the enduring interest of </a:t>
            </a:r>
            <a:r>
              <a:rPr lang="en-US" sz="2800" dirty="0"/>
              <a:t> </a:t>
            </a:r>
            <a:r>
              <a:rPr lang="en-US" sz="2800" dirty="0" smtClean="0"/>
              <a:t>the consumers in the services delivered by the Internet industry?</a:t>
            </a:r>
          </a:p>
        </p:txBody>
      </p:sp>
    </p:spTree>
    <p:extLst>
      <p:ext uri="{BB962C8B-B14F-4D97-AF65-F5344CB8AC3E}">
        <p14:creationId xmlns:p14="http://schemas.microsoft.com/office/powerpoint/2010/main" val="38617819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IPv6</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It’s clear that the benefits we’ve enjoyed from the past couple of decades of the Internet have much to do with the basic coherent end-to-end architecture of IP</a:t>
            </a:r>
          </a:p>
          <a:p>
            <a:r>
              <a:rPr lang="en-US" dirty="0" smtClean="0"/>
              <a:t>And it’s also clear that we’ve now stretched IPv4 beyond its capacity to deliver this architecture</a:t>
            </a:r>
          </a:p>
          <a:p>
            <a:r>
              <a:rPr lang="en-US" dirty="0" smtClean="0"/>
              <a:t>And IPv6 is precisely all we have to fuel the Internet from this point onward</a:t>
            </a:r>
          </a:p>
          <a:p>
            <a:r>
              <a:rPr lang="en-US" dirty="0" smtClean="0"/>
              <a:t>There really are no viable alternatives, and no more time for excuses and further prevarication by industry actors </a:t>
            </a:r>
            <a:r>
              <a:rPr lang="en-US" smtClean="0"/>
              <a:t>and regulators</a:t>
            </a:r>
            <a:endParaRPr lang="en-US" dirty="0"/>
          </a:p>
          <a:p>
            <a:pPr marL="0" indent="0">
              <a:buNone/>
            </a:pPr>
            <a:endParaRPr lang="en-US" dirty="0" smtClean="0"/>
          </a:p>
        </p:txBody>
      </p:sp>
    </p:spTree>
    <p:extLst>
      <p:ext uri="{BB962C8B-B14F-4D97-AF65-F5344CB8AC3E}">
        <p14:creationId xmlns:p14="http://schemas.microsoft.com/office/powerpoint/2010/main" val="906106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85900" y="1409700"/>
            <a:ext cx="2518638" cy="923330"/>
          </a:xfrm>
          <a:prstGeom prst="rect">
            <a:avLst/>
          </a:prstGeom>
          <a:noFill/>
        </p:spPr>
        <p:txBody>
          <a:bodyPr wrap="none" rtlCol="0">
            <a:spAutoFit/>
          </a:bodyPr>
          <a:lstStyle/>
          <a:p>
            <a:r>
              <a:rPr lang="en-US" sz="5400" b="1" dirty="0" smtClean="0">
                <a:latin typeface="Vadim's Writing"/>
                <a:cs typeface="Vadim's Writing"/>
              </a:rPr>
              <a:t>Thank You!</a:t>
            </a:r>
            <a:endParaRPr lang="en-US" sz="5400" b="1" dirty="0">
              <a:latin typeface="Vadim's Writing"/>
              <a:cs typeface="Vadim's Writing"/>
            </a:endParaRPr>
          </a:p>
        </p:txBody>
      </p:sp>
      <p:sp>
        <p:nvSpPr>
          <p:cNvPr id="5" name="TextBox 4"/>
          <p:cNvSpPr txBox="1"/>
          <p:nvPr/>
        </p:nvSpPr>
        <p:spPr>
          <a:xfrm>
            <a:off x="4826000" y="4064000"/>
            <a:ext cx="2082621" cy="830997"/>
          </a:xfrm>
          <a:prstGeom prst="rect">
            <a:avLst/>
          </a:prstGeom>
          <a:noFill/>
        </p:spPr>
        <p:txBody>
          <a:bodyPr wrap="none" rtlCol="0">
            <a:spAutoFit/>
          </a:bodyPr>
          <a:lstStyle/>
          <a:p>
            <a:r>
              <a:rPr lang="en-US" sz="4800" b="1" dirty="0" smtClean="0">
                <a:latin typeface="Vadim's Writing"/>
                <a:cs typeface="Vadim's Writing"/>
              </a:rPr>
              <a:t>Questions?</a:t>
            </a:r>
            <a:endParaRPr lang="en-US" sz="4800" b="1" dirty="0">
              <a:latin typeface="Vadim's Writing"/>
              <a:cs typeface="Vadim's Writing"/>
            </a:endParaRPr>
          </a:p>
        </p:txBody>
      </p:sp>
    </p:spTree>
    <p:extLst>
      <p:ext uri="{BB962C8B-B14F-4D97-AF65-F5344CB8AC3E}">
        <p14:creationId xmlns:p14="http://schemas.microsoft.com/office/powerpoint/2010/main" val="1600260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I tell you...</a:t>
            </a:r>
            <a:endParaRPr lang="en-US" dirty="0"/>
          </a:p>
        </p:txBody>
      </p:sp>
      <p:sp>
        <p:nvSpPr>
          <p:cNvPr id="3" name="Content Placeholder 2"/>
          <p:cNvSpPr>
            <a:spLocks noGrp="1"/>
          </p:cNvSpPr>
          <p:nvPr>
            <p:ph idx="1"/>
          </p:nvPr>
        </p:nvSpPr>
        <p:spPr/>
        <p:txBody>
          <a:bodyPr/>
          <a:lstStyle/>
          <a:p>
            <a:pPr marL="0" indent="0">
              <a:buNone/>
            </a:pPr>
            <a:r>
              <a:rPr lang="en-US" dirty="0" smtClean="0"/>
              <a:t>that contains some hopefully</a:t>
            </a:r>
            <a:r>
              <a:rPr lang="en-US" baseline="0" dirty="0" smtClean="0"/>
              <a:t> </a:t>
            </a:r>
            <a:r>
              <a:rPr lang="en-US" dirty="0" smtClean="0"/>
              <a:t>useful insights into </a:t>
            </a:r>
            <a:r>
              <a:rPr lang="en-US" dirty="0" smtClean="0"/>
              <a:t>IPv6,</a:t>
            </a:r>
            <a:endParaRPr lang="en-US" dirty="0" smtClean="0"/>
          </a:p>
          <a:p>
            <a:pPr marL="0" indent="0">
              <a:buNone/>
            </a:pPr>
            <a:r>
              <a:rPr lang="en-US" dirty="0"/>
              <a:t>t</a:t>
            </a:r>
            <a:r>
              <a:rPr lang="en-US" dirty="0" smtClean="0"/>
              <a:t>hat might help in explaining how our industry works and why things are the way they </a:t>
            </a:r>
            <a:r>
              <a:rPr lang="en-US" dirty="0" smtClean="0"/>
              <a:t>are,</a:t>
            </a:r>
            <a:endParaRPr lang="en-US" dirty="0" smtClean="0"/>
          </a:p>
          <a:p>
            <a:pPr marL="0" indent="0">
              <a:buNone/>
            </a:pPr>
            <a:r>
              <a:rPr lang="en-US" dirty="0">
                <a:solidFill>
                  <a:schemeClr val="bg1">
                    <a:lumMod val="50000"/>
                  </a:schemeClr>
                </a:solidFill>
              </a:rPr>
              <a:t>a</a:t>
            </a:r>
            <a:r>
              <a:rPr lang="en-US" dirty="0" smtClean="0">
                <a:solidFill>
                  <a:schemeClr val="bg1">
                    <a:lumMod val="50000"/>
                  </a:schemeClr>
                </a:solidFill>
              </a:rPr>
              <a:t>nd</a:t>
            </a:r>
          </a:p>
          <a:p>
            <a:pPr marL="0" indent="0">
              <a:buNone/>
            </a:pPr>
            <a:r>
              <a:rPr lang="en-US" dirty="0" smtClean="0"/>
              <a:t>that you have not heard before!</a:t>
            </a:r>
          </a:p>
        </p:txBody>
      </p:sp>
    </p:spTree>
    <p:extLst>
      <p:ext uri="{BB962C8B-B14F-4D97-AF65-F5344CB8AC3E}">
        <p14:creationId xmlns:p14="http://schemas.microsoft.com/office/powerpoint/2010/main" val="241478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a:t>
            </a:r>
            <a:r>
              <a:rPr lang="en-US" baseline="0" dirty="0" smtClean="0"/>
              <a:t> as a Technology</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IPv6 was deliberately positioned as a conservative set of  evolutionary technology changes to IPv4</a:t>
            </a:r>
          </a:p>
          <a:p>
            <a:pPr marL="457200" lvl="1" indent="0">
              <a:buNone/>
            </a:pPr>
            <a:r>
              <a:rPr lang="en-US" dirty="0" smtClean="0"/>
              <a:t>+ larger address fields</a:t>
            </a:r>
          </a:p>
          <a:p>
            <a:pPr marL="457200" lvl="1" indent="0">
              <a:buNone/>
            </a:pPr>
            <a:r>
              <a:rPr lang="en-US" dirty="0" smtClean="0"/>
              <a:t>+ structured header options</a:t>
            </a:r>
          </a:p>
          <a:p>
            <a:pPr marL="457200" lvl="1" indent="0">
              <a:buNone/>
            </a:pPr>
            <a:r>
              <a:rPr lang="en-US" dirty="0" smtClean="0"/>
              <a:t>+/- altered packet fragmentation </a:t>
            </a:r>
            <a:r>
              <a:rPr lang="en-US" dirty="0" err="1" smtClean="0"/>
              <a:t>behaviour</a:t>
            </a:r>
            <a:endParaRPr lang="en-US" dirty="0" smtClean="0"/>
          </a:p>
          <a:p>
            <a:pPr marL="457200" lvl="1" indent="0">
              <a:buNone/>
            </a:pPr>
            <a:r>
              <a:rPr lang="en-US" dirty="0" smtClean="0"/>
              <a:t>+/- multicast router configuration</a:t>
            </a:r>
          </a:p>
          <a:p>
            <a:pPr lvl="1">
              <a:buFontTx/>
              <a:buChar char="-"/>
            </a:pPr>
            <a:r>
              <a:rPr lang="en-US" dirty="0" smtClean="0"/>
              <a:t>multi-addresses and address scope</a:t>
            </a:r>
          </a:p>
          <a:p>
            <a:pPr lvl="1">
              <a:buFontTx/>
              <a:buChar char="-"/>
            </a:pPr>
            <a:r>
              <a:rPr lang="en-US" dirty="0"/>
              <a:t>e</a:t>
            </a:r>
            <a:r>
              <a:rPr lang="en-US" dirty="0" smtClean="0"/>
              <a:t>mbedded Interface Identifier</a:t>
            </a:r>
          </a:p>
          <a:p>
            <a:pPr marL="457200" lvl="1" indent="0">
              <a:buNone/>
            </a:pPr>
            <a:r>
              <a:rPr lang="en-US" dirty="0" smtClean="0"/>
              <a:t>?  the flow label</a:t>
            </a:r>
          </a:p>
        </p:txBody>
      </p:sp>
    </p:spTree>
    <p:extLst>
      <p:ext uri="{BB962C8B-B14F-4D97-AF65-F5344CB8AC3E}">
        <p14:creationId xmlns:p14="http://schemas.microsoft.com/office/powerpoint/2010/main" val="1902104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as a Technology</a:t>
            </a:r>
            <a:endParaRPr lang="en-US" dirty="0"/>
          </a:p>
        </p:txBody>
      </p:sp>
      <p:sp>
        <p:nvSpPr>
          <p:cNvPr id="3" name="Content Placeholder 2"/>
          <p:cNvSpPr>
            <a:spLocks noGrp="1"/>
          </p:cNvSpPr>
          <p:nvPr>
            <p:ph idx="1"/>
          </p:nvPr>
        </p:nvSpPr>
        <p:spPr/>
        <p:txBody>
          <a:bodyPr/>
          <a:lstStyle/>
          <a:p>
            <a:r>
              <a:rPr lang="en-US" dirty="0" smtClean="0"/>
              <a:t>So what changed from IPv4?</a:t>
            </a:r>
          </a:p>
          <a:p>
            <a:pPr marL="457200" lvl="1" indent="0">
              <a:buNone/>
            </a:pPr>
            <a:r>
              <a:rPr lang="en-US" dirty="0" smtClean="0"/>
              <a:t>Not much:</a:t>
            </a:r>
            <a:endParaRPr lang="en-US" dirty="0"/>
          </a:p>
          <a:p>
            <a:pPr lvl="1"/>
            <a:r>
              <a:rPr lang="en-US" dirty="0" smtClean="0"/>
              <a:t>Fragmentation control has been altered</a:t>
            </a:r>
          </a:p>
          <a:p>
            <a:pPr lvl="1"/>
            <a:r>
              <a:rPr lang="en-US" dirty="0" smtClean="0"/>
              <a:t>Address resolution </a:t>
            </a:r>
            <a:r>
              <a:rPr lang="en-US" dirty="0" err="1" smtClean="0"/>
              <a:t>behaviour</a:t>
            </a:r>
            <a:r>
              <a:rPr lang="en-US" dirty="0" smtClean="0"/>
              <a:t> has been altered</a:t>
            </a:r>
          </a:p>
          <a:p>
            <a:pPr lvl="1"/>
            <a:r>
              <a:rPr lang="en-US" dirty="0" smtClean="0"/>
              <a:t>And the address fields are bigger!</a:t>
            </a:r>
          </a:p>
          <a:p>
            <a:pPr lvl="1"/>
            <a:endParaRPr lang="en-US" dirty="0" smtClean="0"/>
          </a:p>
          <a:p>
            <a:pPr lvl="1"/>
            <a:endParaRPr lang="en-US" dirty="0" smtClean="0"/>
          </a:p>
        </p:txBody>
      </p:sp>
    </p:spTree>
    <p:extLst>
      <p:ext uri="{BB962C8B-B14F-4D97-AF65-F5344CB8AC3E}">
        <p14:creationId xmlns:p14="http://schemas.microsoft.com/office/powerpoint/2010/main" val="4099397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as a Transition</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A plan that is under constant revision!</a:t>
            </a:r>
          </a:p>
          <a:p>
            <a:pPr lvl="1"/>
            <a:r>
              <a:rPr lang="en-US" sz="2000" dirty="0" smtClean="0"/>
              <a:t>Originally we had hoped for hoped a piecemeal transition with fully functional backward compatibility</a:t>
            </a:r>
          </a:p>
          <a:p>
            <a:pPr lvl="1"/>
            <a:r>
              <a:rPr lang="en-US" sz="2000" dirty="0" smtClean="0"/>
              <a:t>Then we came up with a Dual Stack transition with parallel coexistence with IPv4</a:t>
            </a:r>
          </a:p>
          <a:p>
            <a:pPr lvl="2"/>
            <a:r>
              <a:rPr lang="en-US" sz="1800" dirty="0" smtClean="0"/>
              <a:t>Relying on auto-tunneling of IPv6 over IPv4 for the initial phases of the transition</a:t>
            </a:r>
          </a:p>
        </p:txBody>
      </p:sp>
      <p:pic>
        <p:nvPicPr>
          <p:cNvPr id="5" name="Picture 4"/>
          <p:cNvPicPr>
            <a:picLocks noChangeAspect="1"/>
          </p:cNvPicPr>
          <p:nvPr/>
        </p:nvPicPr>
        <p:blipFill>
          <a:blip r:embed="rId2"/>
          <a:stretch>
            <a:fillRect/>
          </a:stretch>
        </p:blipFill>
        <p:spPr>
          <a:xfrm>
            <a:off x="206648" y="4265160"/>
            <a:ext cx="6394523" cy="2563205"/>
          </a:xfrm>
          <a:prstGeom prst="rect">
            <a:avLst/>
          </a:prstGeom>
        </p:spPr>
      </p:pic>
    </p:spTree>
    <p:extLst>
      <p:ext uri="{BB962C8B-B14F-4D97-AF65-F5344CB8AC3E}">
        <p14:creationId xmlns:p14="http://schemas.microsoft.com/office/powerpoint/2010/main" val="2438685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as a Transition</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A plan that is under constant revision!</a:t>
            </a:r>
          </a:p>
          <a:p>
            <a:pPr lvl="1"/>
            <a:r>
              <a:rPr lang="en-US" sz="2000" dirty="0" smtClean="0"/>
              <a:t>Originally we had hoped for hoped a piecemeal transition with fully functional backward compatibility</a:t>
            </a:r>
          </a:p>
          <a:p>
            <a:pPr lvl="1"/>
            <a:r>
              <a:rPr lang="en-US" sz="2000" dirty="0" smtClean="0"/>
              <a:t>Then we came up with a Dual Stack transition with parallel coexistence with IPv4</a:t>
            </a:r>
          </a:p>
          <a:p>
            <a:pPr lvl="2"/>
            <a:r>
              <a:rPr lang="en-US" sz="1800" dirty="0" smtClean="0"/>
              <a:t>Relying on auto-tunneling of IPv6 over IPv4 for the initial phases of the transition</a:t>
            </a:r>
          </a:p>
        </p:txBody>
      </p:sp>
      <p:pic>
        <p:nvPicPr>
          <p:cNvPr id="5" name="Picture 4"/>
          <p:cNvPicPr>
            <a:picLocks noChangeAspect="1"/>
          </p:cNvPicPr>
          <p:nvPr/>
        </p:nvPicPr>
        <p:blipFill>
          <a:blip r:embed="rId2"/>
          <a:stretch>
            <a:fillRect/>
          </a:stretch>
        </p:blipFill>
        <p:spPr>
          <a:xfrm>
            <a:off x="206648" y="4265161"/>
            <a:ext cx="2612369" cy="1047152"/>
          </a:xfrm>
          <a:prstGeom prst="rect">
            <a:avLst/>
          </a:prstGeom>
        </p:spPr>
      </p:pic>
      <p:pic>
        <p:nvPicPr>
          <p:cNvPr id="6" name="Picture 5"/>
          <p:cNvPicPr>
            <a:picLocks noChangeAspect="1"/>
          </p:cNvPicPr>
          <p:nvPr/>
        </p:nvPicPr>
        <p:blipFill>
          <a:blip r:embed="rId3"/>
          <a:stretch>
            <a:fillRect/>
          </a:stretch>
        </p:blipFill>
        <p:spPr>
          <a:xfrm>
            <a:off x="2830998" y="4610201"/>
            <a:ext cx="5447422" cy="2444550"/>
          </a:xfrm>
          <a:prstGeom prst="rect">
            <a:avLst/>
          </a:prstGeom>
        </p:spPr>
      </p:pic>
      <p:sp>
        <p:nvSpPr>
          <p:cNvPr id="9" name="Right Arrow 8"/>
          <p:cNvSpPr/>
          <p:nvPr/>
        </p:nvSpPr>
        <p:spPr>
          <a:xfrm>
            <a:off x="1976757" y="5336277"/>
            <a:ext cx="670900" cy="65455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6525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as a Transition</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A plan that is under constant revision!</a:t>
            </a:r>
          </a:p>
          <a:p>
            <a:pPr lvl="1"/>
            <a:r>
              <a:rPr lang="en-US" sz="2000" dirty="0" smtClean="0"/>
              <a:t>Originally we had hoped for hoped a piecemeal transition with fully functional backward compatibility</a:t>
            </a:r>
          </a:p>
          <a:p>
            <a:pPr lvl="1"/>
            <a:r>
              <a:rPr lang="en-US" sz="2000" dirty="0" smtClean="0"/>
              <a:t>Then we came up with a Dual Stack transition with parallel coexistence with IPv4</a:t>
            </a:r>
          </a:p>
          <a:p>
            <a:pPr lvl="2"/>
            <a:r>
              <a:rPr lang="en-US" sz="1800" dirty="0" smtClean="0"/>
              <a:t>Relying on auto-tunneling of IPv6 over IPv4 for the initial phases of the transition</a:t>
            </a:r>
          </a:p>
        </p:txBody>
      </p:sp>
      <p:pic>
        <p:nvPicPr>
          <p:cNvPr id="5" name="Picture 4"/>
          <p:cNvPicPr>
            <a:picLocks noChangeAspect="1"/>
          </p:cNvPicPr>
          <p:nvPr/>
        </p:nvPicPr>
        <p:blipFill>
          <a:blip r:embed="rId2"/>
          <a:stretch>
            <a:fillRect/>
          </a:stretch>
        </p:blipFill>
        <p:spPr>
          <a:xfrm>
            <a:off x="206649" y="4265161"/>
            <a:ext cx="2306414" cy="924512"/>
          </a:xfrm>
          <a:prstGeom prst="rect">
            <a:avLst/>
          </a:prstGeom>
        </p:spPr>
      </p:pic>
      <p:pic>
        <p:nvPicPr>
          <p:cNvPr id="6" name="Picture 5"/>
          <p:cNvPicPr>
            <a:picLocks noChangeAspect="1"/>
          </p:cNvPicPr>
          <p:nvPr/>
        </p:nvPicPr>
        <p:blipFill>
          <a:blip r:embed="rId3"/>
          <a:stretch>
            <a:fillRect/>
          </a:stretch>
        </p:blipFill>
        <p:spPr>
          <a:xfrm>
            <a:off x="2403578" y="4610201"/>
            <a:ext cx="3076600" cy="1380635"/>
          </a:xfrm>
          <a:prstGeom prst="rect">
            <a:avLst/>
          </a:prstGeom>
        </p:spPr>
      </p:pic>
      <p:pic>
        <p:nvPicPr>
          <p:cNvPr id="7" name="Picture 6"/>
          <p:cNvPicPr>
            <a:picLocks noChangeAspect="1"/>
          </p:cNvPicPr>
          <p:nvPr/>
        </p:nvPicPr>
        <p:blipFill>
          <a:blip r:embed="rId4"/>
          <a:stretch>
            <a:fillRect/>
          </a:stretch>
        </p:blipFill>
        <p:spPr>
          <a:xfrm>
            <a:off x="5061551" y="4884398"/>
            <a:ext cx="4327056" cy="1652607"/>
          </a:xfrm>
          <a:prstGeom prst="rect">
            <a:avLst/>
          </a:prstGeom>
        </p:spPr>
      </p:pic>
      <p:sp>
        <p:nvSpPr>
          <p:cNvPr id="8" name="Right Arrow 7"/>
          <p:cNvSpPr/>
          <p:nvPr/>
        </p:nvSpPr>
        <p:spPr>
          <a:xfrm>
            <a:off x="5055707" y="5798883"/>
            <a:ext cx="670900" cy="65455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ight Arrow 8"/>
          <p:cNvSpPr/>
          <p:nvPr/>
        </p:nvSpPr>
        <p:spPr>
          <a:xfrm>
            <a:off x="1976757" y="5336277"/>
            <a:ext cx="670900" cy="65455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8049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as a Transition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We have to rethink this plan:</a:t>
            </a:r>
          </a:p>
          <a:p>
            <a:pPr lvl="1"/>
            <a:r>
              <a:rPr lang="en-US" dirty="0" smtClean="0"/>
              <a:t>Now we are faced with a Dual Stack transition that includes:</a:t>
            </a:r>
          </a:p>
          <a:p>
            <a:pPr lvl="2"/>
            <a:r>
              <a:rPr lang="en-US" dirty="0" smtClean="0"/>
              <a:t>No auto-tunneling of IPv6 over IPv4</a:t>
            </a:r>
          </a:p>
          <a:p>
            <a:pPr lvl="2"/>
            <a:r>
              <a:rPr lang="en-US" dirty="0" smtClean="0"/>
              <a:t>Mandatory address extension mechanisms in IPv4</a:t>
            </a:r>
          </a:p>
          <a:p>
            <a:pPr lvl="2"/>
            <a:r>
              <a:rPr lang="en-US" dirty="0" smtClean="0"/>
              <a:t>Maintaining the current profile and </a:t>
            </a:r>
            <a:r>
              <a:rPr lang="en-US" dirty="0" err="1" smtClean="0"/>
              <a:t>behaviours</a:t>
            </a:r>
            <a:r>
              <a:rPr lang="en-US" dirty="0" smtClean="0"/>
              <a:t> of the network platform through the transition </a:t>
            </a:r>
          </a:p>
          <a:p>
            <a:pPr lvl="1"/>
            <a:r>
              <a:rPr lang="en-US" dirty="0" smtClean="0"/>
              <a:t>This has not been clearly thought through, and is a highly risky process in terms of service robustness</a:t>
            </a:r>
          </a:p>
        </p:txBody>
      </p:sp>
    </p:spTree>
    <p:extLst>
      <p:ext uri="{BB962C8B-B14F-4D97-AF65-F5344CB8AC3E}">
        <p14:creationId xmlns:p14="http://schemas.microsoft.com/office/powerpoint/2010/main" val="3090769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233</TotalTime>
  <Words>1293</Words>
  <Application>Microsoft Macintosh PowerPoint</Application>
  <PresentationFormat>On-screen Show (4:3)</PresentationFormat>
  <Paragraphs>121</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Yet Another Talk on IPv6</vt:lpstr>
      <vt:lpstr>This is getting harder, not easier...</vt:lpstr>
      <vt:lpstr>What can I tell you...</vt:lpstr>
      <vt:lpstr>IPv6 as a Technology</vt:lpstr>
      <vt:lpstr>IPv6 as a Technology</vt:lpstr>
      <vt:lpstr>IPv6 as a Transition</vt:lpstr>
      <vt:lpstr>IPv6 as a Transition</vt:lpstr>
      <vt:lpstr>IPv6 as a Transition</vt:lpstr>
      <vt:lpstr>IPv6 as a Transition</vt:lpstr>
      <vt:lpstr>IPv6 Marketing</vt:lpstr>
      <vt:lpstr>IPv6 Deployment Metrics</vt:lpstr>
      <vt:lpstr>IPv6 Deployment Metrics</vt:lpstr>
      <vt:lpstr>IPv6 Deployment Measurements</vt:lpstr>
      <vt:lpstr>Where to from here?</vt:lpstr>
      <vt:lpstr>IPv4 Address Exhaustion</vt:lpstr>
      <vt:lpstr>It’s not looking good for IPv6</vt:lpstr>
      <vt:lpstr>But failure should not be an option</vt:lpstr>
      <vt:lpstr>How can we fix this?</vt:lpstr>
      <vt:lpstr>How can we fix this?</vt:lpstr>
      <vt:lpstr>How can we fix this?</vt:lpstr>
      <vt:lpstr>More difficult questions</vt:lpstr>
      <vt:lpstr>And I can’t answer them!</vt:lpstr>
      <vt:lpstr>But I can hope...</vt:lpstr>
      <vt:lpstr>I am also a realist...</vt:lpstr>
      <vt:lpstr>Back to IPv6</vt:lpstr>
      <vt:lpstr>PowerPoint Presentation</vt:lpstr>
    </vt:vector>
  </TitlesOfParts>
  <Company>APNIC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 Another Talk on IPv6</dc:title>
  <dc:creator>Geoff Huston</dc:creator>
  <cp:lastModifiedBy>Geoff Huston</cp:lastModifiedBy>
  <cp:revision>23</cp:revision>
  <dcterms:created xsi:type="dcterms:W3CDTF">2011-11-06T02:25:51Z</dcterms:created>
  <dcterms:modified xsi:type="dcterms:W3CDTF">2012-02-20T04:10:57Z</dcterms:modified>
</cp:coreProperties>
</file>